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notesMasterIdLst>
    <p:notesMasterId r:id="rId11"/>
  </p:notesMasterIdLst>
  <p:handoutMasterIdLst>
    <p:handoutMasterId r:id="rId12"/>
  </p:handoutMasterIdLst>
  <p:sldIdLst>
    <p:sldId id="276" r:id="rId2"/>
    <p:sldId id="277" r:id="rId3"/>
    <p:sldId id="278" r:id="rId4"/>
    <p:sldId id="279" r:id="rId5"/>
    <p:sldId id="280" r:id="rId6"/>
    <p:sldId id="291" r:id="rId7"/>
    <p:sldId id="290" r:id="rId8"/>
    <p:sldId id="281" r:id="rId9"/>
    <p:sldId id="282" r:id="rId10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64B"/>
    <a:srgbClr val="FF0000"/>
    <a:srgbClr val="722600"/>
    <a:srgbClr val="FF9933"/>
    <a:srgbClr val="000099"/>
    <a:srgbClr val="FFD889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6A0740-2F14-C1B9-8565-69C02BA1204F}" v="83" dt="2020-08-24T08:24:45.682"/>
    <p1510:client id="{7FEF5FB5-54DD-0C53-486E-1BF5B01D2294}" v="921" dt="2020-08-24T08:06:15.8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66" autoAdjust="0"/>
    <p:restoredTop sz="73697" autoAdjust="0"/>
  </p:normalViewPr>
  <p:slideViewPr>
    <p:cSldViewPr>
      <p:cViewPr varScale="1">
        <p:scale>
          <a:sx n="63" d="100"/>
          <a:sy n="63" d="100"/>
        </p:scale>
        <p:origin x="133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712"/>
    </p:cViewPr>
  </p:outlin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-10872"/>
    </p:cViewPr>
  </p:sorterViewPr>
  <p:notesViewPr>
    <p:cSldViewPr>
      <p:cViewPr>
        <p:scale>
          <a:sx n="66" d="100"/>
          <a:sy n="66" d="100"/>
        </p:scale>
        <p:origin x="-2388" y="-678"/>
      </p:cViewPr>
      <p:guideLst>
        <p:guide orient="horz" pos="3128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7" y="0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815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7" y="9431815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7" rIns="91394" bIns="4569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36AA8395-B30C-4B70-989E-79A9752AC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013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394" tIns="45697" rIns="91394" bIns="45697" rtlCol="0"/>
          <a:lstStyle>
            <a:lvl1pPr algn="r">
              <a:defRPr sz="1200"/>
            </a:lvl1pPr>
          </a:lstStyle>
          <a:p>
            <a:pPr>
              <a:defRPr/>
            </a:pPr>
            <a:fld id="{BCF9C507-1008-470F-A142-2B900CAAD83C}" type="datetimeFigureOut">
              <a:rPr lang="en-US"/>
              <a:pPr>
                <a:defRPr/>
              </a:pPr>
              <a:t>9/1/2020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7" rIns="91394" bIns="45697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9"/>
            <a:ext cx="5438140" cy="4467701"/>
          </a:xfrm>
          <a:prstGeom prst="rect">
            <a:avLst/>
          </a:prstGeom>
        </p:spPr>
        <p:txBody>
          <a:bodyPr vert="horz" lIns="91394" tIns="45697" rIns="91394" bIns="4569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394" tIns="45697" rIns="91394" bIns="45697" rtlCol="0" anchor="b"/>
          <a:lstStyle>
            <a:lvl1pPr algn="r">
              <a:defRPr sz="1200"/>
            </a:lvl1pPr>
          </a:lstStyle>
          <a:p>
            <a:pPr>
              <a:defRPr/>
            </a:pPr>
            <a:fld id="{5C8246CB-0277-4455-8FF5-FB222F2436F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3830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250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116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3712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7555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6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28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5021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9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87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7614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14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3D463AA-F741-4B9C-B157-CBF5AA88CA7F}"/>
              </a:ext>
            </a:extLst>
          </p:cNvPr>
          <p:cNvSpPr/>
          <p:nvPr/>
        </p:nvSpPr>
        <p:spPr>
          <a:xfrm>
            <a:off x="0" y="3097306"/>
            <a:ext cx="9144000" cy="3756211"/>
          </a:xfrm>
          <a:prstGeom prst="rect">
            <a:avLst/>
          </a:prstGeom>
          <a:solidFill>
            <a:srgbClr val="27A64B"/>
          </a:solidFill>
          <a:ln>
            <a:solidFill>
              <a:srgbClr val="27A64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6F58D33E-40FE-9145-AAA7-7731B7AF8C5A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637" y="722993"/>
            <a:ext cx="1673783" cy="1567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Swansea University">
            <a:extLst>
              <a:ext uri="{FF2B5EF4-FFF2-40B4-BE49-F238E27FC236}">
                <a16:creationId xmlns="" xmlns:a16="http://schemas.microsoft.com/office/drawing/2014/main" id="{9F9EEF26-D5DE-544A-9194-3A48814FC5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063" y="819543"/>
            <a:ext cx="2438540" cy="1358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EE7BDE66-E1C2-2F4E-8532-3417B6649D5E}"/>
              </a:ext>
            </a:extLst>
          </p:cNvPr>
          <p:cNvSpPr txBox="1"/>
          <p:nvPr/>
        </p:nvSpPr>
        <p:spPr>
          <a:xfrm>
            <a:off x="1559860" y="3684494"/>
            <a:ext cx="6019800" cy="21236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700" b="1" dirty="0">
                <a:solidFill>
                  <a:schemeClr val="bg1"/>
                </a:solidFill>
                <a:latin typeface="Source Sans Pro SemiBold"/>
                <a:ea typeface="Tahoma"/>
                <a:cs typeface="Tahoma"/>
              </a:rPr>
              <a:t>Simon Hoffman</a:t>
            </a:r>
          </a:p>
          <a:p>
            <a:pPr algn="ctr"/>
            <a:r>
              <a:rPr lang="en-US" sz="2100" b="1" dirty="0">
                <a:solidFill>
                  <a:schemeClr val="bg1"/>
                </a:solidFill>
                <a:latin typeface="Source Sans Pro SemiBold"/>
                <a:ea typeface="Tahoma"/>
                <a:cs typeface="Tahoma"/>
              </a:rPr>
              <a:t>Swansea University School of Law</a:t>
            </a:r>
          </a:p>
          <a:p>
            <a:pPr algn="ctr"/>
            <a:r>
              <a:rPr lang="en-US" sz="2100" b="1" dirty="0">
                <a:solidFill>
                  <a:schemeClr val="bg1"/>
                </a:solidFill>
                <a:latin typeface="Source Sans Pro SemiBold"/>
                <a:ea typeface="Tahoma"/>
                <a:cs typeface="Tahoma"/>
              </a:rPr>
              <a:t>Observatory on Human Rights of </a:t>
            </a:r>
            <a:r>
              <a:rPr lang="en-US" sz="2100" b="1" dirty="0" smtClean="0">
                <a:solidFill>
                  <a:schemeClr val="bg1"/>
                </a:solidFill>
                <a:latin typeface="Source Sans Pro SemiBold"/>
                <a:ea typeface="Tahoma"/>
                <a:cs typeface="Tahoma"/>
              </a:rPr>
              <a:t>Children</a:t>
            </a:r>
          </a:p>
          <a:p>
            <a:pPr algn="ctr"/>
            <a:endParaRPr lang="en-US" sz="2100" b="1" dirty="0">
              <a:solidFill>
                <a:schemeClr val="bg1"/>
              </a:solidFill>
              <a:latin typeface="Source Sans Pro SemiBold"/>
              <a:ea typeface="Tahoma"/>
              <a:cs typeface="Tahoma"/>
            </a:endParaRPr>
          </a:p>
          <a:p>
            <a:pPr algn="ctr"/>
            <a:r>
              <a:rPr lang="en-GB" sz="2100" b="1" dirty="0">
                <a:solidFill>
                  <a:schemeClr val="bg1"/>
                </a:solidFill>
                <a:latin typeface="Tahoma"/>
                <a:ea typeface="Tahoma"/>
                <a:cs typeface="Tahoma"/>
              </a:rPr>
              <a:t>childrenslegalcentre@Swansea.ac.uk</a:t>
            </a:r>
            <a:endParaRPr lang="en-US" sz="2100" b="1" dirty="0">
              <a:solidFill>
                <a:schemeClr val="bg1"/>
              </a:solidFill>
              <a:latin typeface="Tahoma"/>
              <a:ea typeface="Tahoma"/>
              <a:cs typeface="Tahoma"/>
            </a:endParaRPr>
          </a:p>
          <a:p>
            <a:pPr algn="ctr"/>
            <a:endParaRPr lang="en-US" sz="2100" b="1" dirty="0">
              <a:solidFill>
                <a:schemeClr val="bg1"/>
              </a:solidFill>
              <a:latin typeface="Source Sans Pro SemiBold"/>
              <a:ea typeface="Tahoma"/>
              <a:cs typeface="Tahoma"/>
            </a:endParaRPr>
          </a:p>
        </p:txBody>
      </p:sp>
      <p:pic>
        <p:nvPicPr>
          <p:cNvPr id="6" name="Picture 6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0DDC4CB6-99D9-4219-884C-C1ACEA49E5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00400" y="6051624"/>
            <a:ext cx="2743200" cy="65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4513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F40A277-023A-4D77-99C7-FE6B7B5D0099}"/>
              </a:ext>
            </a:extLst>
          </p:cNvPr>
          <p:cNvSpPr/>
          <p:nvPr/>
        </p:nvSpPr>
        <p:spPr>
          <a:xfrm>
            <a:off x="0" y="-2241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4150" y="910183"/>
            <a:ext cx="7543800" cy="1221222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chemeClr val="bg1"/>
                </a:solidFill>
                <a:latin typeface="Calibri"/>
                <a:ea typeface="Source Sans Pro SemiBold"/>
                <a:cs typeface="Calibri"/>
              </a:rPr>
              <a:t>Purpose of the Presentation</a:t>
            </a:r>
            <a:r>
              <a:rPr lang="en-GB" b="1" dirty="0"/>
              <a:t>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pic>
        <p:nvPicPr>
          <p:cNvPr id="7" name="Picture 6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985BBB2A-01B0-4423-9BDD-46FDD1358F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DF51EA53-E2D3-4C14-AA9A-A8F5B4992726}"/>
              </a:ext>
            </a:extLst>
          </p:cNvPr>
          <p:cNvSpPr txBox="1"/>
          <p:nvPr/>
        </p:nvSpPr>
        <p:spPr>
          <a:xfrm>
            <a:off x="430306" y="1837765"/>
            <a:ext cx="8283388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alibri"/>
              </a:rPr>
              <a:t>To strengthen the capacity of civil society in Wales to use the UN Convention of the Rights of the Child to hold Welsh Government to account for children’s human rights</a:t>
            </a:r>
            <a:r>
              <a:rPr lang="en-GB">
                <a:latin typeface="Calibri"/>
                <a:cs typeface="Calibri"/>
              </a:rPr>
              <a:t>​</a:t>
            </a:r>
            <a:endParaRPr lang="en-GB"/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10AF79AC-BE0A-4B9B-9840-0168199B57BE}"/>
              </a:ext>
            </a:extLst>
          </p:cNvPr>
          <p:cNvSpPr txBox="1"/>
          <p:nvPr/>
        </p:nvSpPr>
        <p:spPr>
          <a:xfrm>
            <a:off x="430306" y="3200399"/>
            <a:ext cx="8283388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latin typeface="Calibri"/>
                <a:cs typeface="Arial"/>
              </a:rPr>
              <a:t>Building capacity by means of:</a:t>
            </a:r>
            <a:r>
              <a:rPr lang="en-US" sz="2000" dirty="0">
                <a:latin typeface="Calibri"/>
                <a:cs typeface="Arial"/>
              </a:rPr>
              <a:t>​</a:t>
            </a:r>
            <a:endParaRPr lang="en-US" sz="2000" dirty="0"/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cs typeface="Arial"/>
              </a:rPr>
              <a:t>Strengthening knowledge - how the Convention is relevant to the work of Ministers​</a:t>
            </a:r>
          </a:p>
          <a:p>
            <a:endParaRPr lang="en-GB" sz="20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cs typeface="Arial"/>
              </a:rPr>
              <a:t>Raising awareness - how the Convention may be used to influence Ministerial decision-making (upstream accountability)​</a:t>
            </a:r>
          </a:p>
          <a:p>
            <a:endParaRPr lang="en-GB" sz="2000" dirty="0">
              <a:latin typeface="Calibri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cs typeface="Arial"/>
              </a:rPr>
              <a:t>Raising awareness - how the CRC may be used to hold Ministers to account for decisions (downstream accountability)​</a:t>
            </a:r>
          </a:p>
        </p:txBody>
      </p:sp>
    </p:spTree>
    <p:extLst>
      <p:ext uri="{BB962C8B-B14F-4D97-AF65-F5344CB8AC3E}">
        <p14:creationId xmlns:p14="http://schemas.microsoft.com/office/powerpoint/2010/main" val="423845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BB70D1D0-5BB5-9C44-8214-9D02668CAA8F}"/>
              </a:ext>
            </a:extLst>
          </p:cNvPr>
          <p:cNvSpPr txBox="1"/>
          <p:nvPr/>
        </p:nvSpPr>
        <p:spPr>
          <a:xfrm>
            <a:off x="206682" y="0"/>
            <a:ext cx="8814732" cy="36009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dirty="0">
                <a:latin typeface="Calibri"/>
                <a:ea typeface="Tahoma"/>
                <a:cs typeface="Tahoma"/>
              </a:rPr>
              <a:t>The Convention – General Relevance </a:t>
            </a:r>
            <a:endParaRPr lang="en-GB" b="1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GB" b="1" dirty="0">
              <a:latin typeface="Calibri"/>
              <a:ea typeface="Tahoma"/>
              <a:cs typeface="Tahoma"/>
            </a:endParaRPr>
          </a:p>
          <a:p>
            <a:r>
              <a:rPr lang="en-GB" sz="2000" dirty="0">
                <a:latin typeface="Calibri"/>
                <a:ea typeface="Tahoma"/>
                <a:cs typeface="Tahoma"/>
              </a:rPr>
              <a:t>UK is a signatory to the Convention, this means:</a:t>
            </a: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ea typeface="Tahoma"/>
                <a:cs typeface="Tahoma"/>
              </a:rPr>
              <a:t>The Convention is binding on all governments, at all levels, including the Welsh Government. </a:t>
            </a:r>
            <a:endParaRPr lang="en-GB" sz="200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buFont typeface="Arial"/>
              <a:buChar char="•"/>
            </a:pPr>
            <a:endParaRPr lang="en-GB" sz="2000" dirty="0">
              <a:latin typeface="Calibri"/>
              <a:ea typeface="Tahoma"/>
              <a:cs typeface="Tahoma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ea typeface="Tahoma"/>
                <a:cs typeface="Tahoma"/>
              </a:rPr>
              <a:t>Ministers may be prevented for doing anything in breach of the UK’s international obligations (GWA 2006)</a:t>
            </a:r>
          </a:p>
          <a:p>
            <a:pPr marL="342900" indent="-342900">
              <a:buFont typeface="Arial"/>
              <a:buChar char="•"/>
            </a:pPr>
            <a:endParaRPr lang="en-GB" sz="2000" dirty="0">
              <a:latin typeface="Calibri"/>
              <a:ea typeface="Tahoma"/>
              <a:cs typeface="Tahoma"/>
            </a:endParaRPr>
          </a:p>
          <a:p>
            <a:pPr marL="342900" indent="-342900">
              <a:buFont typeface="Arial"/>
              <a:buChar char="•"/>
            </a:pPr>
            <a:r>
              <a:rPr lang="en-GB" sz="2000" dirty="0">
                <a:latin typeface="Calibri"/>
                <a:ea typeface="Tahoma"/>
                <a:cs typeface="Tahoma"/>
              </a:rPr>
              <a:t>Ministers are able to take action to ’observe and implement’ the UK’s human rights obligations (reserved model, Wales Act 2017) </a:t>
            </a:r>
            <a:endParaRPr lang="en-GB" sz="20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E1FC219A-2831-461D-9385-C9EF2F6B5BBA}"/>
              </a:ext>
            </a:extLst>
          </p:cNvPr>
          <p:cNvSpPr/>
          <p:nvPr/>
        </p:nvSpPr>
        <p:spPr>
          <a:xfrm>
            <a:off x="0" y="3697942"/>
            <a:ext cx="9144000" cy="3155573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625F1E31-0560-441D-AEC1-1ACF15566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082" y="6266778"/>
            <a:ext cx="1927412" cy="456306"/>
          </a:xfrm>
          <a:prstGeom prst="rect">
            <a:avLst/>
          </a:prstGeom>
          <a:ln>
            <a:noFill/>
          </a:ln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A84CD39-CD2A-4D55-9AA7-4B46B603C937}"/>
              </a:ext>
            </a:extLst>
          </p:cNvPr>
          <p:cNvSpPr txBox="1"/>
          <p:nvPr/>
        </p:nvSpPr>
        <p:spPr>
          <a:xfrm>
            <a:off x="161366" y="3747247"/>
            <a:ext cx="8857129" cy="29238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000" b="1" dirty="0">
                <a:solidFill>
                  <a:schemeClr val="bg1"/>
                </a:solidFill>
                <a:latin typeface="Calibri"/>
                <a:cs typeface="Segoe UI"/>
              </a:rPr>
              <a:t>The Convention – Given Legal Priority in Wales</a:t>
            </a:r>
            <a:r>
              <a:rPr lang="en-US" sz="2000" dirty="0">
                <a:solidFill>
                  <a:schemeClr val="bg1"/>
                </a:solidFill>
                <a:latin typeface="Calibri"/>
                <a:cs typeface="Segoe UI"/>
              </a:rPr>
              <a:t>​</a:t>
            </a:r>
            <a:endParaRPr lang="en-US" sz="2000">
              <a:solidFill>
                <a:schemeClr val="bg1"/>
              </a:solidFill>
              <a:latin typeface="Calibri"/>
              <a:ea typeface="Tahoma"/>
              <a:cs typeface="Segoe UI"/>
            </a:endParaRPr>
          </a:p>
          <a:p>
            <a:r>
              <a:rPr lang="en-GB" sz="2000" dirty="0">
                <a:solidFill>
                  <a:schemeClr val="bg1"/>
                </a:solidFill>
                <a:latin typeface="Calibri"/>
                <a:cs typeface="Segoe UI"/>
              </a:rPr>
              <a:t>Wales has sought to move the Convention from international law into Welsh law (incorporation)</a:t>
            </a:r>
            <a:r>
              <a:rPr lang="en-US" sz="2000" dirty="0">
                <a:solidFill>
                  <a:schemeClr val="bg1"/>
                </a:solidFill>
                <a:latin typeface="Calibri"/>
                <a:cs typeface="Segoe UI"/>
              </a:rPr>
              <a:t>​</a:t>
            </a:r>
            <a:endParaRPr lang="en-US" sz="2000">
              <a:solidFill>
                <a:schemeClr val="bg1"/>
              </a:solidFill>
              <a:latin typeface="Calibri"/>
              <a:ea typeface="Tahoma"/>
              <a:cs typeface="Segoe UI"/>
            </a:endParaRPr>
          </a:p>
          <a:p>
            <a:r>
              <a:rPr lang="en-GB" sz="2000" dirty="0">
                <a:solidFill>
                  <a:schemeClr val="bg1"/>
                </a:solidFill>
                <a:latin typeface="Calibri"/>
                <a:cs typeface="Segoe UI"/>
              </a:rPr>
              <a:t>​</a:t>
            </a:r>
            <a:endParaRPr lang="en-GB" sz="2000">
              <a:solidFill>
                <a:schemeClr val="bg1"/>
              </a:solidFill>
              <a:latin typeface="Calibri"/>
              <a:ea typeface="Tahoma"/>
              <a:cs typeface="Segoe UI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alibri"/>
                <a:cs typeface="Segoe UI"/>
              </a:rPr>
              <a:t>Rights of Children and Young Person (Wales) Measure 2011 </a:t>
            </a:r>
            <a:r>
              <a:rPr lang="en-US" sz="2000" dirty="0">
                <a:solidFill>
                  <a:schemeClr val="bg1"/>
                </a:solidFill>
                <a:latin typeface="Calibri"/>
                <a:cs typeface="Segoe UI"/>
              </a:rPr>
              <a:t>​</a:t>
            </a:r>
            <a:endParaRPr lang="en-US" sz="2000">
              <a:solidFill>
                <a:schemeClr val="bg1"/>
              </a:solidFill>
              <a:latin typeface="Calibri"/>
              <a:ea typeface="Tahoma"/>
              <a:cs typeface="Segoe UI"/>
            </a:endParaRPr>
          </a:p>
          <a:p>
            <a:r>
              <a:rPr lang="en-GB" sz="2000" dirty="0">
                <a:solidFill>
                  <a:schemeClr val="bg1"/>
                </a:solidFill>
                <a:latin typeface="Calibri"/>
                <a:cs typeface="Segoe UI"/>
              </a:rPr>
              <a:t>​</a:t>
            </a:r>
            <a:endParaRPr lang="en-GB" sz="2000">
              <a:solidFill>
                <a:schemeClr val="bg1"/>
              </a:solidFill>
              <a:latin typeface="Calibri"/>
              <a:ea typeface="Tahoma"/>
              <a:cs typeface="Segoe UI"/>
            </a:endParaRPr>
          </a:p>
          <a:p>
            <a:r>
              <a:rPr lang="en-GB" sz="2000" b="1" dirty="0">
                <a:solidFill>
                  <a:schemeClr val="bg1"/>
                </a:solidFill>
                <a:latin typeface="Calibri"/>
                <a:cs typeface="Segoe UI"/>
              </a:rPr>
              <a:t>Section 1 </a:t>
            </a:r>
            <a:r>
              <a:rPr lang="en-GB" sz="2000" dirty="0">
                <a:solidFill>
                  <a:schemeClr val="bg1"/>
                </a:solidFill>
                <a:latin typeface="Calibri"/>
                <a:cs typeface="Segoe UI"/>
              </a:rPr>
              <a:t>all </a:t>
            </a:r>
            <a:r>
              <a:rPr lang="en-GB" sz="2000" b="1" dirty="0">
                <a:solidFill>
                  <a:schemeClr val="bg1"/>
                </a:solidFill>
                <a:latin typeface="Calibri"/>
                <a:cs typeface="Segoe UI"/>
              </a:rPr>
              <a:t>Ministers</a:t>
            </a:r>
            <a:r>
              <a:rPr lang="en-GB" sz="2000" dirty="0">
                <a:solidFill>
                  <a:schemeClr val="bg1"/>
                </a:solidFill>
                <a:latin typeface="Calibri"/>
                <a:cs typeface="Segoe UI"/>
              </a:rPr>
              <a:t> are required to have due regard to Part 1 of the Convention and certain provisions of its 1st and 2nd optional Protocols </a:t>
            </a:r>
            <a:r>
              <a:rPr lang="en-GB" sz="2000" b="1" dirty="0">
                <a:solidFill>
                  <a:schemeClr val="bg1"/>
                </a:solidFill>
                <a:latin typeface="Calibri"/>
                <a:cs typeface="Segoe UI"/>
              </a:rPr>
              <a:t>in the exercise of all their functions</a:t>
            </a:r>
            <a:r>
              <a:rPr lang="en-US" dirty="0">
                <a:latin typeface="Tahoma"/>
                <a:cs typeface="Segoe UI"/>
              </a:rPr>
              <a:t>​</a:t>
            </a:r>
            <a:endParaRPr lang="en-US" dirty="0">
              <a:latin typeface="Tahoma"/>
              <a:ea typeface="Tahom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2890571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01D4D991-F0EA-EC4F-8884-3163AB7693E2}"/>
              </a:ext>
            </a:extLst>
          </p:cNvPr>
          <p:cNvSpPr txBox="1"/>
          <p:nvPr/>
        </p:nvSpPr>
        <p:spPr>
          <a:xfrm>
            <a:off x="211487" y="260690"/>
            <a:ext cx="8936181" cy="32316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Calibri"/>
                <a:ea typeface="Tahoma"/>
                <a:cs typeface="Tahoma"/>
              </a:rPr>
              <a:t>A bit more on due regard…</a:t>
            </a:r>
            <a:endParaRPr lang="en-GB" b="1">
              <a:latin typeface="Calibri"/>
              <a:ea typeface="Tahoma"/>
              <a:cs typeface="Tahoma"/>
            </a:endParaRPr>
          </a:p>
          <a:p>
            <a:r>
              <a:rPr lang="en-US" sz="1800" dirty="0">
                <a:latin typeface="Calibri"/>
                <a:ea typeface="Tahoma"/>
                <a:cs typeface="Tahoma"/>
              </a:rPr>
              <a:t>Broadly understood </a:t>
            </a:r>
            <a:r>
              <a:rPr lang="en-US" sz="1800" b="1" dirty="0">
                <a:latin typeface="Calibri"/>
                <a:ea typeface="Tahoma"/>
                <a:cs typeface="Tahoma"/>
              </a:rPr>
              <a:t>due regard </a:t>
            </a:r>
            <a:r>
              <a:rPr lang="en-US" sz="1800" dirty="0">
                <a:latin typeface="Calibri"/>
                <a:ea typeface="Tahoma"/>
                <a:cs typeface="Tahoma"/>
              </a:rPr>
              <a:t>means – ‘to pay close attention to’…‘ or ‘to give proper consideration to…’</a:t>
            </a:r>
            <a:endParaRPr lang="en-GB" sz="1800">
              <a:latin typeface="Calibri"/>
              <a:ea typeface="Tahoma"/>
              <a:cs typeface="Tahoma"/>
            </a:endParaRPr>
          </a:p>
          <a:p>
            <a:r>
              <a:rPr lang="en-GB" sz="1800" dirty="0">
                <a:latin typeface="Calibri"/>
                <a:ea typeface="Tahoma"/>
                <a:cs typeface="Tahoma"/>
              </a:rPr>
              <a:t>The term is used in the </a:t>
            </a:r>
            <a:r>
              <a:rPr lang="en-GB" sz="1800" b="1" dirty="0">
                <a:latin typeface="Calibri"/>
                <a:ea typeface="Tahoma"/>
                <a:cs typeface="Tahoma"/>
              </a:rPr>
              <a:t>Equality Act 2010 </a:t>
            </a:r>
            <a:r>
              <a:rPr lang="en-GB" sz="1800" dirty="0">
                <a:latin typeface="Calibri"/>
                <a:ea typeface="Tahoma"/>
                <a:cs typeface="Tahoma"/>
              </a:rPr>
              <a:t>in relation to the </a:t>
            </a:r>
            <a:r>
              <a:rPr lang="en-GB" sz="1800" b="1" dirty="0">
                <a:latin typeface="Calibri"/>
                <a:ea typeface="Tahoma"/>
                <a:cs typeface="Tahoma"/>
              </a:rPr>
              <a:t>Public Sector Equality Duty </a:t>
            </a:r>
          </a:p>
          <a:p>
            <a:endParaRPr lang="en-GB" sz="18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GB" sz="1800" dirty="0">
                <a:latin typeface="Calibri"/>
                <a:ea typeface="Tahoma"/>
                <a:cs typeface="Tahoma"/>
              </a:rPr>
              <a:t>In summary, the courts have found </a:t>
            </a:r>
            <a:r>
              <a:rPr lang="en-GB" sz="1800" b="1" dirty="0">
                <a:latin typeface="Calibri"/>
                <a:ea typeface="Tahoma"/>
                <a:cs typeface="Tahoma"/>
              </a:rPr>
              <a:t>due regard </a:t>
            </a:r>
            <a:r>
              <a:rPr lang="en-GB" sz="1800" dirty="0">
                <a:latin typeface="Calibri"/>
                <a:ea typeface="Tahoma"/>
                <a:cs typeface="Tahoma"/>
              </a:rPr>
              <a:t>to</a:t>
            </a:r>
            <a:r>
              <a:rPr lang="en-GB" sz="1800" b="1" dirty="0">
                <a:latin typeface="Calibri"/>
                <a:ea typeface="Tahoma"/>
                <a:cs typeface="Tahoma"/>
              </a:rPr>
              <a:t> </a:t>
            </a:r>
            <a:r>
              <a:rPr lang="en-GB" sz="1800" dirty="0">
                <a:latin typeface="Calibri"/>
                <a:ea typeface="Tahoma"/>
                <a:cs typeface="Tahoma"/>
              </a:rPr>
              <a:t>mean public authorities must:</a:t>
            </a:r>
            <a:endParaRPr lang="en-US" sz="1800">
              <a:latin typeface="Calibri"/>
              <a:ea typeface="Tahoma"/>
              <a:cs typeface="Tahoma"/>
            </a:endParaRPr>
          </a:p>
          <a:p>
            <a:pPr marL="285750" indent="-285750">
              <a:buFont typeface="Arial"/>
              <a:buChar char="•"/>
            </a:pPr>
            <a:r>
              <a:rPr lang="en-GB" sz="1800" dirty="0">
                <a:latin typeface="Calibri"/>
                <a:ea typeface="Tahoma"/>
                <a:cs typeface="Tahoma"/>
              </a:rPr>
              <a:t>Be aware of all relevant policy objectives</a:t>
            </a:r>
          </a:p>
          <a:p>
            <a:pPr marL="285750" indent="-285750">
              <a:buFont typeface="Arial"/>
              <a:buChar char="•"/>
            </a:pPr>
            <a:r>
              <a:rPr lang="en-GB" sz="1800" dirty="0">
                <a:latin typeface="Calibri"/>
                <a:ea typeface="Tahoma"/>
                <a:cs typeface="Tahoma"/>
              </a:rPr>
              <a:t>Give substantive consideration to the issues relevant to those policy objectives </a:t>
            </a:r>
            <a:endParaRPr lang="en-GB" sz="18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800" dirty="0">
                <a:latin typeface="Calibri"/>
                <a:ea typeface="Tahoma"/>
                <a:cs typeface="Tahoma"/>
              </a:rPr>
              <a:t>Make sure they are properly informed about matters relevant to policy objectives </a:t>
            </a:r>
            <a:endParaRPr lang="en-GB" sz="18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800" dirty="0">
                <a:latin typeface="Calibri"/>
                <a:ea typeface="Tahoma"/>
                <a:cs typeface="Tahoma"/>
              </a:rPr>
              <a:t>Carry out consultation with those affected by policy as appropriate </a:t>
            </a:r>
            <a:endParaRPr lang="en-GB" sz="1800" dirty="0">
              <a:latin typeface="Calibri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buFont typeface="Arial"/>
              <a:buChar char="•"/>
            </a:pPr>
            <a:r>
              <a:rPr lang="en-GB" sz="1800" dirty="0">
                <a:latin typeface="Calibri"/>
                <a:ea typeface="Tahoma"/>
                <a:cs typeface="Tahoma"/>
              </a:rPr>
              <a:t>Impact assessment will help confirm due regard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114732D7-0E0F-42B5-BB57-87559BEF6B80}"/>
              </a:ext>
            </a:extLst>
          </p:cNvPr>
          <p:cNvSpPr/>
          <p:nvPr/>
        </p:nvSpPr>
        <p:spPr>
          <a:xfrm>
            <a:off x="0" y="3832412"/>
            <a:ext cx="9144000" cy="3030067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8CA0BEB4-8C10-435F-B063-C699EC9E69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1082" y="6266778"/>
            <a:ext cx="1927412" cy="456306"/>
          </a:xfrm>
          <a:prstGeom prst="rect">
            <a:avLst/>
          </a:prstGeom>
          <a:ln>
            <a:noFill/>
          </a:ln>
        </p:spPr>
      </p:pic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B2234CD9-7E94-4CA7-8161-9B98A4A25882}"/>
              </a:ext>
            </a:extLst>
          </p:cNvPr>
          <p:cNvSpPr txBox="1"/>
          <p:nvPr/>
        </p:nvSpPr>
        <p:spPr>
          <a:xfrm>
            <a:off x="215153" y="4294094"/>
            <a:ext cx="8758518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  <a:latin typeface="Calibri"/>
                <a:cs typeface="Calibri"/>
              </a:rPr>
              <a:t>Due regard </a:t>
            </a: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to the Convention means:</a:t>
            </a: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​</a:t>
            </a:r>
          </a:p>
          <a:p>
            <a:pPr>
              <a:buChar char="•"/>
            </a:pP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Taking account of policy objectives established by Convention rights</a:t>
            </a: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​</a:t>
            </a:r>
          </a:p>
          <a:p>
            <a:pPr>
              <a:buChar char="•"/>
            </a:pP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Convention rights become public policy objectives for Ministers (and others)</a:t>
            </a: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​</a:t>
            </a:r>
          </a:p>
          <a:p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​</a:t>
            </a:r>
          </a:p>
          <a:p>
            <a:r>
              <a:rPr lang="en-GB" sz="1800" b="1" dirty="0">
                <a:solidFill>
                  <a:schemeClr val="bg1"/>
                </a:solidFill>
                <a:latin typeface="Calibri"/>
                <a:cs typeface="Calibri"/>
              </a:rPr>
              <a:t>NB</a:t>
            </a: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 – the purpose of the Measure is to give greater effect to the Convention – establishing the need to </a:t>
            </a:r>
            <a:r>
              <a:rPr lang="en-GB" sz="1800" b="1" dirty="0">
                <a:solidFill>
                  <a:schemeClr val="bg1"/>
                </a:solidFill>
                <a:latin typeface="Calibri"/>
                <a:cs typeface="Calibri"/>
              </a:rPr>
              <a:t>progress</a:t>
            </a:r>
            <a:r>
              <a:rPr lang="en-GB" sz="1800" dirty="0">
                <a:solidFill>
                  <a:schemeClr val="bg1"/>
                </a:solidFill>
                <a:latin typeface="Calibri"/>
                <a:cs typeface="Calibri"/>
              </a:rPr>
              <a:t> children’s rights as a policy objective</a:t>
            </a:r>
            <a:r>
              <a:rPr lang="en-US" sz="1800" dirty="0">
                <a:solidFill>
                  <a:schemeClr val="bg1"/>
                </a:solidFill>
                <a:latin typeface="Calibri"/>
                <a:cs typeface="Calibri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2997935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88151" y="1898322"/>
            <a:ext cx="8081683" cy="432318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400" b="1" dirty="0"/>
              <a:t>Research has shown the due regard duty has: </a:t>
            </a:r>
            <a:endParaRPr lang="en-GB" sz="2400" b="1">
              <a:cs typeface="Calibri"/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Provided new opportunities for policy advocacy – civil society, and Children’s Commissioner for Wales</a:t>
            </a:r>
            <a:endParaRPr lang="en-GB" sz="2400">
              <a:solidFill>
                <a:srgbClr val="FF0000"/>
              </a:solidFill>
              <a:cs typeface="Calibri"/>
            </a:endParaRPr>
          </a:p>
          <a:p>
            <a:r>
              <a:rPr lang="en-GB" sz="2400" dirty="0">
                <a:solidFill>
                  <a:srgbClr val="FF0000"/>
                </a:solidFill>
              </a:rPr>
              <a:t>Strengthened accountability for children's rights – administrative and political (reporting, scrutiny) </a:t>
            </a:r>
            <a:r>
              <a:rPr lang="en-GB" sz="2400" b="1" dirty="0">
                <a:solidFill>
                  <a:srgbClr val="FF0000"/>
                </a:solidFill>
              </a:rPr>
              <a:t>not necessarily legal</a:t>
            </a:r>
            <a:r>
              <a:rPr lang="en-GB" sz="2400" dirty="0"/>
              <a:t>	</a:t>
            </a:r>
            <a:endParaRPr lang="en-GB" sz="2000" dirty="0">
              <a:cs typeface="Calibri"/>
            </a:endParaRPr>
          </a:p>
          <a:p>
            <a:endParaRPr lang="en-GB" sz="2000" dirty="0">
              <a:cs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333144B0-75E1-4EF4-8BEC-38D98E297437}"/>
              </a:ext>
            </a:extLst>
          </p:cNvPr>
          <p:cNvSpPr/>
          <p:nvPr/>
        </p:nvSpPr>
        <p:spPr>
          <a:xfrm>
            <a:off x="0" y="-2241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4B3DD44B-1516-46F3-B7C4-A5C62D79F0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D23472BC-B42E-47B1-A6FF-E108CF17BD0D}"/>
              </a:ext>
            </a:extLst>
          </p:cNvPr>
          <p:cNvSpPr txBox="1">
            <a:spLocks/>
          </p:cNvSpPr>
          <p:nvPr/>
        </p:nvSpPr>
        <p:spPr>
          <a:xfrm>
            <a:off x="132080" y="470913"/>
            <a:ext cx="7543800" cy="14274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en-GB" sz="4000" b="1" dirty="0">
                <a:solidFill>
                  <a:schemeClr val="bg1"/>
                </a:solidFill>
                <a:latin typeface="Calibri"/>
                <a:ea typeface="Source Sans Pro SemiBold"/>
                <a:cs typeface="Calibri"/>
              </a:rPr>
              <a:t>Using the Convention: Using the Ministerial due regard duty</a:t>
            </a:r>
            <a:r>
              <a:rPr lang="en-GB" b="1" dirty="0">
                <a:solidFill>
                  <a:schemeClr val="bg1"/>
                </a:solidFill>
              </a:rPr>
              <a:t> </a:t>
            </a:r>
            <a:r>
              <a:rPr lang="en-GB" dirty="0">
                <a:solidFill>
                  <a:schemeClr val="bg1"/>
                </a:solidFill>
              </a:rPr>
              <a:t/>
            </a:r>
            <a:br>
              <a:rPr lang="en-GB" dirty="0">
                <a:solidFill>
                  <a:schemeClr val="bg1"/>
                </a:solidFill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675826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2816"/>
            <a:ext cx="7789905" cy="424698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2400" b="1" dirty="0"/>
              <a:t>Building the case:</a:t>
            </a:r>
            <a:endParaRPr lang="en-US" sz="2400" b="1">
              <a:cs typeface="Calibri"/>
            </a:endParaRPr>
          </a:p>
          <a:p>
            <a:pPr marL="0" indent="0">
              <a:buNone/>
            </a:pPr>
            <a:r>
              <a:rPr lang="en-GB" sz="2400" dirty="0"/>
              <a:t>Articles of the Convention which are most relevant: these should be expressly identified </a:t>
            </a:r>
            <a:endParaRPr lang="en-GB" sz="240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400" dirty="0"/>
              <a:t>Committee’s ’jurisprudence’ - General Comments, Concluding Observations and Recommendations: </a:t>
            </a:r>
            <a:endParaRPr lang="en-GB" sz="2400" dirty="0">
              <a:cs typeface="Calibri"/>
            </a:endParaRPr>
          </a:p>
          <a:p>
            <a:pPr marL="342900" indent="-342900"/>
            <a:r>
              <a:rPr lang="en-GB" sz="2000" dirty="0"/>
              <a:t>EHRC Treaty Tracker </a:t>
            </a:r>
            <a:endParaRPr lang="en-GB" sz="2000" dirty="0">
              <a:cs typeface="Calibri" panose="020F0502020204030204"/>
            </a:endParaRPr>
          </a:p>
          <a:p>
            <a:pPr marL="342900" indent="-342900"/>
            <a:r>
              <a:rPr lang="en-GB" sz="2000" dirty="0"/>
              <a:t>Children in Wales/UNCRC Monitoring Group ‘Combined Report’ 2016, links Committee recommendations to calls from civil society</a:t>
            </a:r>
            <a:endParaRPr lang="en-GB" sz="2000" dirty="0">
              <a:cs typeface="Calibri" panose="020F0502020204030204"/>
            </a:endParaRPr>
          </a:p>
          <a:p>
            <a:pPr marL="342900" indent="-342900"/>
            <a:r>
              <a:rPr lang="en-GB" sz="2000" dirty="0"/>
              <a:t>Children in Wales/UNCRC Monitoring Group updates on meeting Committee recommendations</a:t>
            </a:r>
            <a:endParaRPr lang="en-GB" sz="2000"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07DF16E-9A5E-4613-9835-9207C8C6E03D}"/>
              </a:ext>
            </a:extLst>
          </p:cNvPr>
          <p:cNvSpPr/>
          <p:nvPr/>
        </p:nvSpPr>
        <p:spPr>
          <a:xfrm>
            <a:off x="0" y="-448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1DF470EF-7BCE-43F8-8080-BC3C33003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DE074FC2-9EF2-4E68-AB6B-DF8CC833B01B}"/>
              </a:ext>
            </a:extLst>
          </p:cNvPr>
          <p:cNvSpPr txBox="1">
            <a:spLocks/>
          </p:cNvSpPr>
          <p:nvPr/>
        </p:nvSpPr>
        <p:spPr>
          <a:xfrm>
            <a:off x="320339" y="721925"/>
            <a:ext cx="7543800" cy="11584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0"/>
              </a:spcAft>
            </a:pPr>
            <a:r>
              <a:rPr lang="en-GB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Taking advantage of new opportunities for policy advocacy </a:t>
            </a:r>
            <a:r>
              <a:rPr lang="en-GB" b="1" dirty="0">
                <a:solidFill>
                  <a:schemeClr val="bg1"/>
                </a:solidFill>
                <a:latin typeface="Calibri"/>
                <a:cs typeface="Calibri"/>
              </a:rPr>
              <a:t> </a:t>
            </a:r>
            <a:r>
              <a:rPr lang="en-GB" b="1" dirty="0">
                <a:latin typeface="Calibri"/>
              </a:rPr>
              <a:t/>
            </a:r>
            <a:br>
              <a:rPr lang="en-GB" b="1" dirty="0">
                <a:latin typeface="Calibri"/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936983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529" y="1817375"/>
            <a:ext cx="7696201" cy="457578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lvl="1" indent="0">
              <a:lnSpc>
                <a:spcPct val="150000"/>
              </a:lnSpc>
              <a:buNone/>
            </a:pPr>
            <a:r>
              <a:rPr lang="en-GB" dirty="0">
                <a:latin typeface="Calibri"/>
                <a:ea typeface="Tahoma"/>
                <a:cs typeface="Tahoma"/>
              </a:rPr>
              <a:t>Covenant on Civil and Political rights</a:t>
            </a:r>
            <a:endParaRPr lang="en-US">
              <a:latin typeface="Calibri"/>
              <a:ea typeface="Tahoma"/>
              <a:cs typeface="Tahoma"/>
            </a:endParaRPr>
          </a:p>
          <a:p>
            <a:pPr marL="342900" lvl="1" indent="0">
              <a:lnSpc>
                <a:spcPct val="150000"/>
              </a:lnSpc>
              <a:buNone/>
            </a:pPr>
            <a:r>
              <a:rPr lang="en-GB" dirty="0">
                <a:latin typeface="Calibri"/>
                <a:ea typeface="Tahoma"/>
                <a:cs typeface="Tahoma"/>
              </a:rPr>
              <a:t>Covenant on Economic, Social and Cultural rights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GB" dirty="0">
                <a:latin typeface="Calibri"/>
                <a:ea typeface="Tahoma"/>
                <a:cs typeface="Tahoma"/>
              </a:rPr>
              <a:t>Convention Against Torture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GB" dirty="0">
                <a:latin typeface="Calibri"/>
                <a:ea typeface="Tahoma"/>
                <a:cs typeface="Tahoma"/>
              </a:rPr>
              <a:t>Convention of the Rights of People with Disabilities</a:t>
            </a:r>
          </a:p>
          <a:p>
            <a:pPr lvl="1" indent="-342900">
              <a:lnSpc>
                <a:spcPct val="150000"/>
              </a:lnSpc>
            </a:pPr>
            <a:r>
              <a:rPr lang="en-GB" sz="2000" dirty="0">
                <a:latin typeface="Calibri"/>
                <a:ea typeface="Tahoma"/>
                <a:cs typeface="Tahoma"/>
              </a:rPr>
              <a:t>Concluding Observations on the above (EHRC Treaty Tracker)</a:t>
            </a:r>
          </a:p>
          <a:p>
            <a:pPr marL="342900" lvl="1" indent="0">
              <a:lnSpc>
                <a:spcPct val="150000"/>
              </a:lnSpc>
              <a:buNone/>
            </a:pPr>
            <a:r>
              <a:rPr lang="en-GB" dirty="0">
                <a:latin typeface="Calibri"/>
                <a:ea typeface="Tahoma"/>
                <a:cs typeface="Tahoma"/>
              </a:rPr>
              <a:t>Universal Periodic Review (EHRC Treaty Tracker)</a:t>
            </a:r>
            <a:endParaRPr lang="en-GB" b="1" dirty="0">
              <a:latin typeface="Calibri"/>
              <a:ea typeface="Tahoma"/>
              <a:cs typeface="Tahoma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C0E5FDA-ABED-4FAD-A15C-280ABAB1448F}"/>
              </a:ext>
            </a:extLst>
          </p:cNvPr>
          <p:cNvSpPr/>
          <p:nvPr/>
        </p:nvSpPr>
        <p:spPr>
          <a:xfrm>
            <a:off x="0" y="-448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FB72AD3C-5B5B-43F7-9CD4-CD7434C9E0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7E67DD3D-118B-4925-9546-2288E2599EF3}"/>
              </a:ext>
            </a:extLst>
          </p:cNvPr>
          <p:cNvSpPr txBox="1">
            <a:spLocks/>
          </p:cNvSpPr>
          <p:nvPr/>
        </p:nvSpPr>
        <p:spPr>
          <a:xfrm>
            <a:off x="185868" y="981901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5300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Draw on other treaties</a:t>
            </a:r>
            <a:r>
              <a:rPr lang="en-GB" dirty="0">
                <a:latin typeface="Tahoma"/>
                <a:ea typeface="Tahoma"/>
                <a:cs typeface="Tahoma"/>
              </a:rPr>
              <a:t> </a:t>
            </a:r>
            <a:r>
              <a:rPr lang="en-GB" b="1" dirty="0">
                <a:latin typeface="Calibri"/>
              </a:rPr>
              <a:t/>
            </a:r>
            <a:br>
              <a:rPr lang="en-GB" b="1" dirty="0">
                <a:latin typeface="Calibri"/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67310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8712" y="1676400"/>
            <a:ext cx="7965688" cy="502920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GB" sz="2100" dirty="0"/>
              <a:t>Consultation responses</a:t>
            </a:r>
            <a:endParaRPr lang="en-US" dirty="0"/>
          </a:p>
          <a:p>
            <a:pPr marL="0" indent="0">
              <a:buNone/>
            </a:pPr>
            <a:r>
              <a:rPr lang="en-GB" sz="2100" dirty="0"/>
              <a:t>Children Young People and Education Committee</a:t>
            </a:r>
          </a:p>
          <a:p>
            <a:pPr marL="342900" indent="-342900"/>
            <a:r>
              <a:rPr lang="en-GB" sz="2100" dirty="0"/>
              <a:t>Inquiries</a:t>
            </a:r>
            <a:endParaRPr lang="en-GB" sz="2100" dirty="0">
              <a:cs typeface="Calibri" panose="020F0502020204030204"/>
            </a:endParaRPr>
          </a:p>
          <a:p>
            <a:pPr marL="342900" indent="-342900"/>
            <a:r>
              <a:rPr lang="en-GB" sz="2100" dirty="0"/>
              <a:t>Ad hoc scrutiny</a:t>
            </a:r>
            <a:endParaRPr lang="en-GB" sz="2100" dirty="0">
              <a:cs typeface="Calibri" panose="020F0502020204030204"/>
            </a:endParaRPr>
          </a:p>
          <a:p>
            <a:pPr marL="342900" indent="-342900"/>
            <a:r>
              <a:rPr lang="en-GB" sz="2100" dirty="0"/>
              <a:t>Legislative scrutiny</a:t>
            </a:r>
            <a:endParaRPr lang="en-GB" sz="21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100" dirty="0"/>
              <a:t>Other Senedd Committees (ELGC)</a:t>
            </a:r>
            <a:endParaRPr lang="en-GB" sz="21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100" dirty="0"/>
              <a:t>Cross Party Groups (Children, Poverty, Human Rights – many others)</a:t>
            </a:r>
            <a:endParaRPr lang="en-GB" sz="2100" dirty="0">
              <a:cs typeface="Calibri" panose="020F0502020204030204"/>
            </a:endParaRPr>
          </a:p>
          <a:p>
            <a:pPr marL="0" indent="0">
              <a:buNone/>
            </a:pPr>
            <a:r>
              <a:rPr lang="en-GB" sz="2100" dirty="0"/>
              <a:t>Networks</a:t>
            </a:r>
            <a:endParaRPr lang="en-GB" sz="2100" dirty="0">
              <a:cs typeface="Calibri" panose="020F0502020204030204"/>
            </a:endParaRPr>
          </a:p>
          <a:p>
            <a:pPr marL="342900" indent="-342900"/>
            <a:r>
              <a:rPr lang="en-GB" sz="2100" dirty="0"/>
              <a:t>UNCRC Monitoring Group</a:t>
            </a:r>
            <a:endParaRPr lang="en-GB" sz="2100" dirty="0">
              <a:cs typeface="Calibri" panose="020F0502020204030204"/>
            </a:endParaRPr>
          </a:p>
          <a:p>
            <a:pPr marL="342900" indent="-342900"/>
            <a:r>
              <a:rPr lang="en-GB" sz="2100" dirty="0"/>
              <a:t>Human Rights Stakeholder Group </a:t>
            </a:r>
            <a:endParaRPr lang="en-GB" dirty="0"/>
          </a:p>
          <a:p>
            <a:pPr marL="342900" indent="-342900"/>
            <a:r>
              <a:rPr lang="en-GB" sz="2100" dirty="0"/>
              <a:t>Other networks</a:t>
            </a:r>
            <a:endParaRPr lang="en-GB" dirty="0">
              <a:cs typeface="Calibri" panose="020F0502020204030204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A8D8450-CAD9-4BA6-A320-8115F4471834}"/>
              </a:ext>
            </a:extLst>
          </p:cNvPr>
          <p:cNvSpPr/>
          <p:nvPr/>
        </p:nvSpPr>
        <p:spPr>
          <a:xfrm>
            <a:off x="0" y="-4482"/>
            <a:ext cx="9144000" cy="1631574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4F7E4AC9-D931-40AB-AD68-4BFD76CE2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  <p:sp>
        <p:nvSpPr>
          <p:cNvPr id="9" name="Title 2">
            <a:extLst>
              <a:ext uri="{FF2B5EF4-FFF2-40B4-BE49-F238E27FC236}">
                <a16:creationId xmlns="" xmlns:a16="http://schemas.microsoft.com/office/drawing/2014/main" id="{E1B44E2B-66FA-4691-B028-1844279467EB}"/>
              </a:ext>
            </a:extLst>
          </p:cNvPr>
          <p:cNvSpPr txBox="1">
            <a:spLocks/>
          </p:cNvSpPr>
          <p:nvPr/>
        </p:nvSpPr>
        <p:spPr>
          <a:xfrm>
            <a:off x="185868" y="981901"/>
            <a:ext cx="7543800" cy="83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300" b="1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Advocacy: Points of Engagement</a:t>
            </a:r>
            <a:r>
              <a:rPr lang="en-GB" dirty="0">
                <a:latin typeface="Tahoma"/>
                <a:ea typeface="Tahoma"/>
                <a:cs typeface="Tahoma"/>
              </a:rPr>
              <a:t> </a:t>
            </a:r>
            <a:r>
              <a:rPr lang="en-GB" b="1" dirty="0">
                <a:latin typeface="Calibri"/>
              </a:rPr>
              <a:t/>
            </a:r>
            <a:br>
              <a:rPr lang="en-GB" b="1" dirty="0">
                <a:latin typeface="Calibri"/>
              </a:rPr>
            </a:br>
            <a:endParaRPr lang="en-GB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899276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C8664E95-D341-48E7-B2C6-3FA2CF16E119}"/>
              </a:ext>
            </a:extLst>
          </p:cNvPr>
          <p:cNvSpPr/>
          <p:nvPr/>
        </p:nvSpPr>
        <p:spPr>
          <a:xfrm>
            <a:off x="0" y="-4482"/>
            <a:ext cx="9144000" cy="1048869"/>
          </a:xfrm>
          <a:prstGeom prst="rect">
            <a:avLst/>
          </a:prstGeom>
          <a:solidFill>
            <a:srgbClr val="27A6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735655-09DC-5043-98ED-C240F255EEB1}"/>
              </a:ext>
            </a:extLst>
          </p:cNvPr>
          <p:cNvSpPr txBox="1"/>
          <p:nvPr/>
        </p:nvSpPr>
        <p:spPr>
          <a:xfrm>
            <a:off x="376518" y="1480490"/>
            <a:ext cx="4193311" cy="4801314"/>
          </a:xfrm>
          <a:prstGeom prst="rect">
            <a:avLst/>
          </a:prstGeom>
          <a:solidFill>
            <a:srgbClr val="27A64B"/>
          </a:solidFill>
          <a:ln>
            <a:solidFill>
              <a:srgbClr val="27A64B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GB" sz="1800" b="1" dirty="0">
                <a:solidFill>
                  <a:schemeClr val="bg1"/>
                </a:solidFill>
              </a:rPr>
              <a:t>Build the case </a:t>
            </a:r>
            <a:endParaRPr lang="en-GB" sz="1800" b="1" dirty="0">
              <a:solidFill>
                <a:schemeClr val="bg1"/>
              </a:solidFill>
              <a:cs typeface="Calibri"/>
            </a:endParaRPr>
          </a:p>
          <a:p>
            <a:endParaRPr lang="en-GB" sz="1800" dirty="0">
              <a:solidFill>
                <a:schemeClr val="bg1"/>
              </a:solidFill>
              <a:cs typeface="Calibri"/>
            </a:endParaRPr>
          </a:p>
          <a:p>
            <a:r>
              <a:rPr lang="en-GB" sz="1800" b="1" dirty="0">
                <a:solidFill>
                  <a:schemeClr val="bg1"/>
                </a:solidFill>
              </a:rPr>
              <a:t>Parliamentary accountability</a:t>
            </a:r>
            <a:endParaRPr lang="en-GB" sz="1800" b="1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Consultations responses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Senedd scrutiny 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In response to the ‘Compliance Report’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Via Senedd Members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Via Cross Party Groups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endParaRPr lang="en-GB" sz="1800" dirty="0">
              <a:solidFill>
                <a:schemeClr val="bg1"/>
              </a:solidFill>
              <a:cs typeface="Calibri"/>
            </a:endParaRPr>
          </a:p>
          <a:p>
            <a:r>
              <a:rPr lang="en-GB" sz="1800" b="1" dirty="0">
                <a:solidFill>
                  <a:schemeClr val="bg1"/>
                </a:solidFill>
              </a:rPr>
              <a:t>Public Accountability</a:t>
            </a:r>
            <a:endParaRPr lang="en-GB" sz="1800" b="1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Equality and Human Rights Commission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Children’s Commissioner for Wales 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Regulators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endParaRPr lang="en-GB" sz="1800" dirty="0">
              <a:solidFill>
                <a:schemeClr val="bg1"/>
              </a:solidFill>
              <a:cs typeface="Calibri"/>
            </a:endParaRPr>
          </a:p>
          <a:p>
            <a:r>
              <a:rPr lang="en-GB" sz="1800" b="1" dirty="0">
                <a:solidFill>
                  <a:schemeClr val="bg1"/>
                </a:solidFill>
              </a:rPr>
              <a:t>Accountability to Civil Society</a:t>
            </a:r>
            <a:endParaRPr lang="en-GB" sz="1800" b="1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UNCRC Monitoring Groups</a:t>
            </a:r>
            <a:endParaRPr lang="en-GB" sz="1800" dirty="0">
              <a:solidFill>
                <a:schemeClr val="bg1"/>
              </a:solidFill>
              <a:cs typeface="Calibri"/>
            </a:endParaRPr>
          </a:p>
          <a:p>
            <a:pPr marL="213995" indent="-213995">
              <a:buFont typeface="Arial" panose="020B0604020202020204" pitchFamily="34" charset="0"/>
              <a:buChar char="•"/>
            </a:pPr>
            <a:r>
              <a:rPr lang="en-GB" sz="1800" dirty="0">
                <a:solidFill>
                  <a:schemeClr val="bg1"/>
                </a:solidFill>
              </a:rPr>
              <a:t>Human Rights Stakeholder Group</a:t>
            </a:r>
            <a:endParaRPr lang="en-GB" sz="1800" dirty="0">
              <a:solidFill>
                <a:schemeClr val="bg1"/>
              </a:solidFill>
              <a:cs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E3C61195-2667-7647-AA9D-7C32627BB052}"/>
              </a:ext>
            </a:extLst>
          </p:cNvPr>
          <p:cNvSpPr txBox="1"/>
          <p:nvPr/>
        </p:nvSpPr>
        <p:spPr>
          <a:xfrm>
            <a:off x="4688541" y="1480491"/>
            <a:ext cx="4191000" cy="4801314"/>
          </a:xfrm>
          <a:prstGeom prst="rect">
            <a:avLst/>
          </a:prstGeom>
          <a:solidFill>
            <a:srgbClr val="27A64B"/>
          </a:solidFill>
          <a:ln>
            <a:solidFill>
              <a:srgbClr val="27A64B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spAutoFit/>
          </a:bodyPr>
          <a:lstStyle/>
          <a:p>
            <a:r>
              <a:rPr lang="en-US" sz="1800" b="1" dirty="0">
                <a:solidFill>
                  <a:schemeClr val="bg1"/>
                </a:solidFill>
              </a:rPr>
              <a:t>Don’t discount legal accountability…</a:t>
            </a:r>
            <a:endParaRPr lang="en-US" sz="1800" b="1">
              <a:solidFill>
                <a:schemeClr val="bg1"/>
              </a:solidFill>
              <a:cs typeface="Calibri" panose="020F0502020204030204"/>
            </a:endParaRPr>
          </a:p>
          <a:p>
            <a:endParaRPr lang="en-US" sz="1800" dirty="0">
              <a:solidFill>
                <a:schemeClr val="bg1"/>
              </a:solidFill>
              <a:cs typeface="Calibri"/>
            </a:endParaRPr>
          </a:p>
          <a:p>
            <a:r>
              <a:rPr lang="en-US" sz="1800" dirty="0">
                <a:solidFill>
                  <a:schemeClr val="bg1"/>
                </a:solidFill>
              </a:rPr>
              <a:t>Due regard creates a new public law duty 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endParaRPr lang="en-US" sz="1800" dirty="0">
              <a:solidFill>
                <a:schemeClr val="bg1"/>
              </a:solidFill>
              <a:cs typeface="Calibri"/>
            </a:endParaRPr>
          </a:p>
          <a:p>
            <a:r>
              <a:rPr lang="en-US" sz="1800" b="1" dirty="0">
                <a:solidFill>
                  <a:schemeClr val="bg1"/>
                </a:solidFill>
              </a:rPr>
              <a:t>Breached by</a:t>
            </a:r>
            <a:endParaRPr lang="en-US" sz="1800" b="1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Not following procedure – especially on CRIA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Not taking account of relevant evidence – including not consulting with children in some cases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Irrational or disproportionate decision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bg1"/>
              </a:solidFill>
              <a:cs typeface="Calibri"/>
            </a:endParaRPr>
          </a:p>
          <a:p>
            <a:r>
              <a:rPr lang="en-US" sz="1800" b="1" dirty="0">
                <a:solidFill>
                  <a:schemeClr val="bg1"/>
                </a:solidFill>
              </a:rPr>
              <a:t>Legal action</a:t>
            </a:r>
            <a:endParaRPr lang="en-US" sz="1800" b="1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EHRC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Children’s Legal Centre (2021)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bg1"/>
                </a:solidFill>
              </a:rPr>
              <a:t>Strategic litigation networking?</a:t>
            </a:r>
            <a:endParaRPr lang="en-US" sz="1800" dirty="0">
              <a:solidFill>
                <a:schemeClr val="bg1"/>
              </a:solidFill>
              <a:cs typeface="Calibri"/>
            </a:endParaRPr>
          </a:p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54" y="189511"/>
            <a:ext cx="8291946" cy="1043136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"/>
                <a:ea typeface="Tahoma"/>
                <a:cs typeface="Tahoma"/>
              </a:rPr>
              <a:t>Accountability: If not legal, How?</a:t>
            </a:r>
            <a:endParaRPr lang="en-GB" sz="3600" dirty="0">
              <a:solidFill>
                <a:schemeClr val="bg1"/>
              </a:solidFill>
              <a:latin typeface="Calibri"/>
              <a:ea typeface="Tahoma"/>
              <a:cs typeface="Tahoma"/>
            </a:endParaRPr>
          </a:p>
        </p:txBody>
      </p:sp>
      <p:pic>
        <p:nvPicPr>
          <p:cNvPr id="8" name="Picture 7" descr="A picture containing plate, drawing&#10;&#10;Description automatically generated">
            <a:extLst>
              <a:ext uri="{FF2B5EF4-FFF2-40B4-BE49-F238E27FC236}">
                <a16:creationId xmlns="" xmlns:a16="http://schemas.microsoft.com/office/drawing/2014/main" id="{483533D0-EF20-4474-B38A-E6C247630F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6941" y="72166"/>
            <a:ext cx="1927412" cy="456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25595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in Wales</Template>
  <TotalTime>3839</TotalTime>
  <Words>272</Words>
  <Application>Microsoft Office PowerPoint</Application>
  <PresentationFormat>On-screen Show (4:3)</PresentationFormat>
  <Paragraphs>103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Source Sans Pro SemiBold</vt:lpstr>
      <vt:lpstr>Tahoma</vt:lpstr>
      <vt:lpstr>Times New Roman</vt:lpstr>
      <vt:lpstr>Office Theme</vt:lpstr>
      <vt:lpstr>PowerPoint Presentation</vt:lpstr>
      <vt:lpstr>Purpose of the Presentation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Accountability: If not legal, How?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Tools for change - promoting young people’s voices in assessment and interventions</dc:title>
  <dc:creator>Emma Sullivan</dc:creator>
  <cp:lastModifiedBy>Louise O'neill</cp:lastModifiedBy>
  <cp:revision>508</cp:revision>
  <cp:lastPrinted>2014-11-25T10:10:41Z</cp:lastPrinted>
  <dcterms:created xsi:type="dcterms:W3CDTF">2018-09-26T10:57:36Z</dcterms:created>
  <dcterms:modified xsi:type="dcterms:W3CDTF">2020-09-01T14:55:40Z</dcterms:modified>
</cp:coreProperties>
</file>