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4718F-5E36-4205-A57D-7F657F19C34F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A554A-D0DD-4E75-8F1A-231C757DD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7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8CA31-A565-4B41-8FA9-D059632CAA6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806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27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60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20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6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61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9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55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9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28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20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E3B8D-092A-4B5C-BF7C-61E07E173866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F48CA-974F-4181-A858-64E7311FB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6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hildreninwales.org.uk/our-work/rights/state-childrens-rights-wales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rcwales@childreninwales.org.u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9747B6D-2A0B-4615-A5BD-76BC98BDE589}"/>
              </a:ext>
            </a:extLst>
          </p:cNvPr>
          <p:cNvSpPr/>
          <p:nvPr/>
        </p:nvSpPr>
        <p:spPr>
          <a:xfrm>
            <a:off x="1524000" y="2347701"/>
            <a:ext cx="9144000" cy="4357453"/>
          </a:xfrm>
          <a:prstGeom prst="rect">
            <a:avLst/>
          </a:prstGeom>
          <a:solidFill>
            <a:srgbClr val="27A64B"/>
          </a:solidFill>
          <a:ln>
            <a:solidFill>
              <a:srgbClr val="27A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1949823" y="2122459"/>
            <a:ext cx="8382000" cy="281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endParaRPr lang="en-GB" sz="1400" b="1" dirty="0">
              <a:latin typeface="Tahoma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GB" sz="3600" b="1" dirty="0">
                <a:solidFill>
                  <a:schemeClr val="bg1"/>
                </a:solidFill>
                <a:latin typeface="Calibri"/>
                <a:cs typeface="Calibri"/>
              </a:rPr>
              <a:t>Overview of the CRC reporting process </a:t>
            </a:r>
            <a:r>
              <a:rPr lang="en-GB" sz="3600" b="1" dirty="0">
                <a:solidFill>
                  <a:schemeClr val="bg1"/>
                </a:solidFill>
                <a:latin typeface="Calibri"/>
                <a:cs typeface="Calibri"/>
              </a:rPr>
              <a:t>2019-22 </a:t>
            </a:r>
            <a:r>
              <a:rPr lang="en-GB" sz="3600" b="1" dirty="0">
                <a:solidFill>
                  <a:schemeClr val="bg1"/>
                </a:solidFill>
                <a:latin typeface="Calibri"/>
                <a:cs typeface="Calibri"/>
              </a:rPr>
              <a:t>(UK</a:t>
            </a:r>
            <a:r>
              <a:rPr lang="en-GB" sz="3600" b="1" dirty="0">
                <a:solidFill>
                  <a:schemeClr val="bg1"/>
                </a:solidFill>
                <a:latin typeface="Calibri"/>
                <a:cs typeface="Calibri"/>
              </a:rPr>
              <a:t>)</a:t>
            </a:r>
            <a:endParaRPr lang="en-GB" sz="28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spcBef>
                <a:spcPct val="50000"/>
              </a:spcBef>
            </a:pPr>
            <a:r>
              <a:rPr lang="en-GB" b="1" dirty="0">
                <a:latin typeface="Tahoma" pitchFamily="34" charset="0"/>
                <a:cs typeface="Times New Roman" pitchFamily="18" charset="0"/>
              </a:rPr>
              <a:t>		</a:t>
            </a:r>
            <a:endParaRPr lang="en-GB" b="1" dirty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b="1" dirty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b="1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0304" y="3753527"/>
            <a:ext cx="8653651" cy="187743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alibri"/>
                <a:ea typeface="Tahoma"/>
                <a:cs typeface="Tahoma"/>
              </a:rPr>
              <a:t>Sean O’Neill, Children in </a:t>
            </a:r>
            <a:r>
              <a:rPr lang="en-GB" b="1" dirty="0">
                <a:solidFill>
                  <a:schemeClr val="bg1"/>
                </a:solidFill>
                <a:latin typeface="Calibri"/>
                <a:ea typeface="Tahoma"/>
                <a:cs typeface="Tahoma"/>
              </a:rPr>
              <a:t>Wales</a:t>
            </a:r>
          </a:p>
          <a:p>
            <a:endParaRPr lang="en-GB" b="1" dirty="0">
              <a:solidFill>
                <a:schemeClr val="bg1"/>
              </a:solidFill>
              <a:latin typeface="Calibri"/>
              <a:ea typeface="Tahoma"/>
              <a:cs typeface="Tahoma"/>
            </a:endParaRPr>
          </a:p>
          <a:p>
            <a:r>
              <a:rPr lang="en-GB" sz="2000" b="1" dirty="0">
                <a:latin typeface="Calibri"/>
                <a:ea typeface="Tahoma"/>
                <a:cs typeface="Tahoma"/>
              </a:rPr>
              <a:t>State of Children’s Rights in Wales Project</a:t>
            </a:r>
          </a:p>
          <a:p>
            <a:r>
              <a:rPr lang="en-GB" sz="2000" dirty="0">
                <a:latin typeface="Calibri"/>
                <a:ea typeface="Tahoma"/>
                <a:cs typeface="Tahoma"/>
                <a:hlinkClick r:id="rId2"/>
              </a:rPr>
              <a:t>https://</a:t>
            </a:r>
            <a:r>
              <a:rPr lang="en-GB" sz="2000" dirty="0">
                <a:latin typeface="Calibri"/>
                <a:ea typeface="Tahoma"/>
                <a:cs typeface="Tahoma"/>
                <a:hlinkClick r:id="rId2"/>
              </a:rPr>
              <a:t>www.childreninwales.org.uk/our-work/rights/state-childrens-rights-wales</a:t>
            </a:r>
            <a:endParaRPr lang="en-GB" sz="2000" dirty="0">
              <a:latin typeface="Calibri"/>
              <a:ea typeface="Tahoma"/>
              <a:cs typeface="Tahoma"/>
            </a:endParaRPr>
          </a:p>
          <a:p>
            <a:endParaRPr lang="en-GB" sz="2000" b="1" dirty="0">
              <a:solidFill>
                <a:schemeClr val="bg1"/>
              </a:solidFill>
              <a:latin typeface="Calibri"/>
              <a:ea typeface="Tahoma"/>
              <a:cs typeface="Tahoma"/>
            </a:endParaRPr>
          </a:p>
          <a:p>
            <a:endParaRPr lang="en-GB" sz="2000" b="1" dirty="0">
              <a:solidFill>
                <a:schemeClr val="bg1"/>
              </a:solidFill>
              <a:latin typeface="Calibri"/>
              <a:ea typeface="Tahoma"/>
              <a:cs typeface="Tahoma"/>
            </a:endParaRPr>
          </a:p>
        </p:txBody>
      </p:sp>
      <p:pic>
        <p:nvPicPr>
          <p:cNvPr id="6" name="Picture 6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xmlns="" id="{08A2523E-6C42-407F-A61E-591963BB1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6051625"/>
            <a:ext cx="2743200" cy="653529"/>
          </a:xfrm>
          <a:prstGeom prst="rect">
            <a:avLst/>
          </a:prstGeom>
        </p:spPr>
      </p:pic>
      <p:pic>
        <p:nvPicPr>
          <p:cNvPr id="8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xmlns="" id="{6A768127-AAB0-4C60-939C-C18A37C72B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1505" y="1079967"/>
            <a:ext cx="3818964" cy="1076325"/>
          </a:xfrm>
          <a:prstGeom prst="rect">
            <a:avLst/>
          </a:prstGeom>
        </p:spPr>
      </p:pic>
      <p:pic>
        <p:nvPicPr>
          <p:cNvPr id="10" name="Picture 10" descr="A picture containing plate, food&#10;&#10;Description automatically generated">
            <a:extLst>
              <a:ext uri="{FF2B5EF4-FFF2-40B4-BE49-F238E27FC236}">
                <a16:creationId xmlns:a16="http://schemas.microsoft.com/office/drawing/2014/main" xmlns="" id="{42EA0663-A148-4585-9A02-25CAB5A6C9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1859" y="1111850"/>
            <a:ext cx="3818964" cy="9139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80303" y="5077241"/>
            <a:ext cx="337214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alibri"/>
                <a:cs typeface="Calibri"/>
              </a:rPr>
              <a:t>crcwales@childreninwales.org.uk</a:t>
            </a:r>
          </a:p>
        </p:txBody>
      </p:sp>
    </p:spTree>
    <p:extLst>
      <p:ext uri="{BB962C8B-B14F-4D97-AF65-F5344CB8AC3E}">
        <p14:creationId xmlns:p14="http://schemas.microsoft.com/office/powerpoint/2010/main" val="208067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5329" y="1712260"/>
            <a:ext cx="8352928" cy="53245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/>
                <a:ea typeface="Tahoma"/>
                <a:cs typeface="Tahoma"/>
              </a:rPr>
              <a:t>UN have introduced a new way of reporting to UN Committees, including the CRC Committee, called the </a:t>
            </a:r>
            <a:r>
              <a:rPr lang="en-GB" sz="2000" b="1" dirty="0">
                <a:latin typeface="Calibri"/>
                <a:ea typeface="Tahoma"/>
                <a:cs typeface="Tahoma"/>
              </a:rPr>
              <a:t>Simplified Reporting Process (SRP)</a:t>
            </a:r>
            <a:endParaRPr lang="en-US" sz="2000">
              <a:latin typeface="Calibri"/>
              <a:ea typeface="Tahoma"/>
              <a:cs typeface="Tahoma"/>
            </a:endParaRPr>
          </a:p>
          <a:p>
            <a:endParaRPr lang="en-GB" sz="2000" dirty="0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i="1" dirty="0">
                <a:latin typeface="Calibri"/>
                <a:ea typeface="Tahoma"/>
                <a:cs typeface="Tahoma"/>
              </a:rPr>
              <a:t>“the simplified reporting procedure </a:t>
            </a:r>
            <a:r>
              <a:rPr lang="en-US" sz="2000" b="1" i="1" dirty="0">
                <a:latin typeface="Calibri"/>
                <a:ea typeface="Tahoma"/>
                <a:cs typeface="Tahoma"/>
              </a:rPr>
              <a:t>streamlines </a:t>
            </a:r>
            <a:r>
              <a:rPr lang="en-US" sz="2000" i="1" dirty="0">
                <a:latin typeface="Calibri"/>
                <a:ea typeface="Tahoma"/>
                <a:cs typeface="Tahoma"/>
              </a:rPr>
              <a:t>and enhances the State party review by rendering it </a:t>
            </a:r>
            <a:r>
              <a:rPr lang="en-US" sz="2000" b="1" i="1" dirty="0">
                <a:latin typeface="Calibri"/>
                <a:ea typeface="Tahoma"/>
                <a:cs typeface="Tahoma"/>
              </a:rPr>
              <a:t>more focused and effective</a:t>
            </a:r>
            <a:r>
              <a:rPr lang="en-US" sz="2000" i="1" dirty="0">
                <a:latin typeface="Calibri"/>
                <a:ea typeface="Tahoma"/>
                <a:cs typeface="Tahoma"/>
              </a:rPr>
              <a:t>, as both the constructive dialogue and concluding observations focus on areas that the treaty body concerned sees as </a:t>
            </a:r>
            <a:r>
              <a:rPr lang="en-US" sz="2000" b="1" i="1" dirty="0">
                <a:latin typeface="Calibri"/>
                <a:ea typeface="Tahoma"/>
                <a:cs typeface="Tahoma"/>
              </a:rPr>
              <a:t>priority areas </a:t>
            </a:r>
            <a:r>
              <a:rPr lang="en-US" sz="2000" i="1" dirty="0">
                <a:latin typeface="Calibri"/>
                <a:ea typeface="Tahoma"/>
                <a:cs typeface="Tahoma"/>
              </a:rPr>
              <a:t>for consideration in a given State party at a given point in time”. </a:t>
            </a:r>
            <a:endParaRPr lang="en-US" sz="2000" i="1">
              <a:latin typeface="Calibri"/>
              <a:ea typeface="Tahoma"/>
              <a:cs typeface="Tahoma"/>
            </a:endParaRPr>
          </a:p>
          <a:p>
            <a:endParaRPr lang="en-US" sz="2000" i="1" dirty="0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dirty="0">
                <a:latin typeface="Calibri"/>
                <a:ea typeface="Tahoma"/>
                <a:cs typeface="Tahoma"/>
              </a:rPr>
              <a:t>A new reporting process </a:t>
            </a:r>
            <a:endParaRPr lang="en-US" sz="2000" dirty="0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/>
                <a:ea typeface="Tahoma"/>
                <a:cs typeface="Tahoma"/>
              </a:rPr>
              <a:t>More focused &amp; effective way of reporting= </a:t>
            </a:r>
            <a:r>
              <a:rPr lang="en-GB" sz="2000" b="1" dirty="0">
                <a:latin typeface="Calibri"/>
                <a:ea typeface="Tahoma"/>
                <a:cs typeface="Tahoma"/>
              </a:rPr>
              <a:t>Priority areas identified at the very beginning</a:t>
            </a:r>
            <a:endParaRPr lang="en-US" sz="2000">
              <a:latin typeface="Calibri"/>
              <a:ea typeface="Tahoma"/>
              <a:cs typeface="Tahom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/>
                <a:ea typeface="Tahoma"/>
                <a:cs typeface="Tahoma"/>
              </a:rPr>
              <a:t>Help Governments be better guided in their follow up work with less and more specific issues/priorities to work on (via Concluding Observations)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00C6EA8-A647-4565-86D0-CFC7497C923E}"/>
              </a:ext>
            </a:extLst>
          </p:cNvPr>
          <p:cNvSpPr/>
          <p:nvPr/>
        </p:nvSpPr>
        <p:spPr>
          <a:xfrm>
            <a:off x="1524000" y="-4482"/>
            <a:ext cx="9144000" cy="1631574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xmlns="" id="{BA640D14-B5E7-4FB6-8AC2-02470FB6F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0941" y="72166"/>
            <a:ext cx="1927412" cy="456306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xmlns="" id="{BF82916E-4A63-481C-9148-3C4FA7C7669B}"/>
              </a:ext>
            </a:extLst>
          </p:cNvPr>
          <p:cNvSpPr txBox="1">
            <a:spLocks/>
          </p:cNvSpPr>
          <p:nvPr/>
        </p:nvSpPr>
        <p:spPr>
          <a:xfrm>
            <a:off x="1718833" y="1026725"/>
            <a:ext cx="7543800" cy="83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700" b="1" dirty="0">
                <a:solidFill>
                  <a:schemeClr val="bg1"/>
                </a:solidFill>
                <a:latin typeface="Calibri"/>
                <a:ea typeface="Tahoma"/>
                <a:cs typeface="Tahoma"/>
              </a:rPr>
              <a:t>Overview </a:t>
            </a:r>
            <a:r>
              <a:rPr lang="en-GB" b="1" dirty="0">
                <a:latin typeface="Calibri"/>
              </a:rPr>
              <a:t/>
            </a:r>
            <a:br>
              <a:rPr lang="en-GB" b="1" dirty="0">
                <a:latin typeface="Calibri"/>
              </a:rPr>
            </a:br>
            <a:endParaRPr lang="en-GB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5022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07CEBE1-5B51-4285-BB25-9F3E0B90EAA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493051"/>
            <a:ext cx="5256584" cy="4752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983433" y="6381329"/>
            <a:ext cx="4233005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dirty="0"/>
              <a:t> © 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 Rights Connect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Down Arrow 5"/>
          <p:cNvSpPr/>
          <p:nvPr/>
        </p:nvSpPr>
        <p:spPr bwMode="auto">
          <a:xfrm rot="1897249">
            <a:off x="7768521" y="768116"/>
            <a:ext cx="612953" cy="1178371"/>
          </a:xfrm>
          <a:prstGeom prst="downArrow">
            <a:avLst>
              <a:gd name="adj1" fmla="val 50000"/>
              <a:gd name="adj2" fmla="val 77838"/>
            </a:avLst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7" name="Down Arrow 6"/>
          <p:cNvSpPr/>
          <p:nvPr/>
        </p:nvSpPr>
        <p:spPr bwMode="auto">
          <a:xfrm rot="6879300">
            <a:off x="8205446" y="5267826"/>
            <a:ext cx="612953" cy="1178371"/>
          </a:xfrm>
          <a:prstGeom prst="downArrow">
            <a:avLst>
              <a:gd name="adj1" fmla="val 50000"/>
              <a:gd name="adj2" fmla="val 77838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0722" y="4917194"/>
            <a:ext cx="1610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LOIPR</a:t>
            </a:r>
            <a:r>
              <a:rPr lang="en-GB" sz="1600" dirty="0"/>
              <a:t> = List of issues prior to reporting</a:t>
            </a:r>
          </a:p>
        </p:txBody>
      </p:sp>
      <p:sp>
        <p:nvSpPr>
          <p:cNvPr id="9" name="Bent Arrow 8"/>
          <p:cNvSpPr/>
          <p:nvPr/>
        </p:nvSpPr>
        <p:spPr bwMode="auto">
          <a:xfrm>
            <a:off x="5791200" y="967589"/>
            <a:ext cx="504056" cy="525463"/>
          </a:xfrm>
          <a:prstGeom prst="ben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DFAE169-D73B-4EA3-B323-6D7932C30F6F}"/>
              </a:ext>
            </a:extLst>
          </p:cNvPr>
          <p:cNvSpPr/>
          <p:nvPr/>
        </p:nvSpPr>
        <p:spPr>
          <a:xfrm>
            <a:off x="1524000" y="-4482"/>
            <a:ext cx="9144000" cy="708210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xmlns="" id="{46857C6D-5789-4B2E-9691-99D93C796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0941" y="72166"/>
            <a:ext cx="1927412" cy="456306"/>
          </a:xfrm>
          <a:prstGeom prst="rect">
            <a:avLst/>
          </a:prstGeom>
        </p:spPr>
      </p:pic>
      <p:sp>
        <p:nvSpPr>
          <p:cNvPr id="15" name="Title 2">
            <a:extLst>
              <a:ext uri="{FF2B5EF4-FFF2-40B4-BE49-F238E27FC236}">
                <a16:creationId xmlns:a16="http://schemas.microsoft.com/office/drawing/2014/main" xmlns="" id="{A418CE80-2CBD-4720-B176-706ED21602D0}"/>
              </a:ext>
            </a:extLst>
          </p:cNvPr>
          <p:cNvSpPr txBox="1">
            <a:spLocks/>
          </p:cNvSpPr>
          <p:nvPr/>
        </p:nvSpPr>
        <p:spPr>
          <a:xfrm>
            <a:off x="1907092" y="-31110"/>
            <a:ext cx="7543800" cy="83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300" b="1" dirty="0">
                <a:solidFill>
                  <a:schemeClr val="bg1"/>
                </a:solidFill>
                <a:latin typeface="Calibri"/>
                <a:ea typeface="Tahoma"/>
                <a:cs typeface="Tahoma"/>
              </a:rPr>
              <a:t>Simplified Reporting Process</a:t>
            </a:r>
            <a:endParaRPr lang="en-US" sz="3300">
              <a:solidFill>
                <a:schemeClr val="bg1"/>
              </a:solidFill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6278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843484" y="950260"/>
          <a:ext cx="8439473" cy="5759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7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49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21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411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532">
                <a:tc>
                  <a:txBody>
                    <a:bodyPr/>
                    <a:lstStyle/>
                    <a:p>
                      <a:r>
                        <a:rPr lang="en-GB" dirty="0"/>
                        <a:t>STAGE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ACTION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TIMESCALES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PROGRESS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902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States opt in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JUL 2019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ACCEPTED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291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(Civil Society) submit a report of</a:t>
                      </a:r>
                      <a:r>
                        <a:rPr lang="en-GB" baseline="0" dirty="0"/>
                        <a:t> </a:t>
                      </a:r>
                      <a:r>
                        <a:rPr lang="en-GB" u="sng" baseline="0" dirty="0"/>
                        <a:t>our priorities </a:t>
                      </a:r>
                      <a:r>
                        <a:rPr lang="en-GB" dirty="0"/>
                        <a:t>to</a:t>
                      </a:r>
                      <a:r>
                        <a:rPr lang="en-GB" baseline="0" dirty="0"/>
                        <a:t> the UN </a:t>
                      </a:r>
                      <a:r>
                        <a:rPr lang="en-GB" dirty="0"/>
                        <a:t>to inform their ‘List of Issues’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1</a:t>
                      </a:r>
                      <a:r>
                        <a:rPr lang="en-GB" b="1" baseline="30000" dirty="0"/>
                        <a:t>st</a:t>
                      </a:r>
                      <a:r>
                        <a:rPr lang="en-GB" b="1" dirty="0"/>
                        <a:t> NOV 2020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 PROGRESS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5291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UN</a:t>
                      </a:r>
                      <a:r>
                        <a:rPr lang="en-GB" baseline="0" dirty="0"/>
                        <a:t> will invite a response from the State Party (Gov.) to their ‘List of Issues’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FEB</a:t>
                      </a:r>
                      <a:r>
                        <a:rPr lang="en-GB" b="1" baseline="0" dirty="0"/>
                        <a:t> 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/>
                        <a:t>(1 year to respond)</a:t>
                      </a:r>
                      <a:endParaRPr lang="en-GB" dirty="0"/>
                    </a:p>
                    <a:p>
                      <a:endParaRPr lang="en-GB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164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State Party (Gov.) responds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Feb 2022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4019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(Civil</a:t>
                      </a:r>
                      <a:r>
                        <a:rPr lang="en-GB" baseline="0" dirty="0"/>
                        <a:t> Society) s</a:t>
                      </a:r>
                      <a:r>
                        <a:rPr lang="en-GB" dirty="0"/>
                        <a:t>ubmit a response to State Party (Gov.) report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May 2022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8813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CRC Pre-Session Hearing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June 2022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67037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CRC State Party Hearing &amp;</a:t>
                      </a:r>
                      <a:r>
                        <a:rPr lang="en-GB" baseline="0" dirty="0"/>
                        <a:t> Concluding Observations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September -October 2022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972B393-6D64-4990-AB1A-EEC45A94CD57}"/>
              </a:ext>
            </a:extLst>
          </p:cNvPr>
          <p:cNvSpPr/>
          <p:nvPr/>
        </p:nvSpPr>
        <p:spPr>
          <a:xfrm>
            <a:off x="1524000" y="-4482"/>
            <a:ext cx="9144000" cy="708210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xmlns="" id="{46F2271C-7E2D-4E95-98A9-2D3867B88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0941" y="72166"/>
            <a:ext cx="1927412" cy="456306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xmlns="" id="{FE32446D-EC04-481A-AEC1-C2ED00CE8112}"/>
              </a:ext>
            </a:extLst>
          </p:cNvPr>
          <p:cNvSpPr txBox="1">
            <a:spLocks/>
          </p:cNvSpPr>
          <p:nvPr/>
        </p:nvSpPr>
        <p:spPr>
          <a:xfrm>
            <a:off x="1907092" y="-31110"/>
            <a:ext cx="7543800" cy="83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300" b="1" dirty="0">
                <a:solidFill>
                  <a:schemeClr val="bg1"/>
                </a:solidFill>
                <a:latin typeface="Calibri"/>
                <a:ea typeface="Tahoma"/>
                <a:cs typeface="Tahoma"/>
              </a:rPr>
              <a:t>Reporting Stages</a:t>
            </a:r>
            <a:endParaRPr lang="en-US" sz="3300" dirty="0">
              <a:solidFill>
                <a:schemeClr val="bg1"/>
              </a:solidFill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548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6376" y="3724836"/>
            <a:ext cx="846724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rgbClr val="27A64B"/>
                </a:solidFill>
                <a:latin typeface="Calibri"/>
                <a:ea typeface="Tahoma"/>
                <a:cs typeface="Tahoma"/>
              </a:rPr>
              <a:t>How to get involved!</a:t>
            </a:r>
          </a:p>
          <a:p>
            <a:endParaRPr lang="en-GB" b="1" dirty="0">
              <a:solidFill>
                <a:srgbClr val="0070C0"/>
              </a:solidFill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Tahoma"/>
                <a:cs typeface="Tahoma"/>
              </a:rPr>
              <a:t>Share you views </a:t>
            </a:r>
            <a:r>
              <a:rPr lang="en-GB" b="1" dirty="0">
                <a:latin typeface="Calibri"/>
                <a:ea typeface="Tahoma"/>
                <a:cs typeface="Tahoma"/>
              </a:rPr>
              <a:t>TODAY </a:t>
            </a:r>
            <a:r>
              <a:rPr lang="en-GB" dirty="0">
                <a:latin typeface="Calibri"/>
                <a:ea typeface="Tahoma"/>
                <a:cs typeface="Tahoma"/>
              </a:rPr>
              <a:t>&amp;….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Tahoma"/>
                <a:cs typeface="Tahoma"/>
              </a:rPr>
              <a:t>Respond to the Call for Written Evidence by </a:t>
            </a:r>
            <a:r>
              <a:rPr lang="en-GB" b="1" dirty="0">
                <a:latin typeface="Calibri"/>
                <a:ea typeface="Tahoma"/>
                <a:cs typeface="Tahoma"/>
              </a:rPr>
              <a:t>11</a:t>
            </a:r>
            <a:r>
              <a:rPr lang="en-GB" b="1" baseline="30000" dirty="0">
                <a:latin typeface="Calibri"/>
                <a:ea typeface="Tahoma"/>
                <a:cs typeface="Tahoma"/>
              </a:rPr>
              <a:t>th</a:t>
            </a:r>
            <a:r>
              <a:rPr lang="en-GB" b="1" dirty="0">
                <a:latin typeface="Calibri"/>
                <a:ea typeface="Tahoma"/>
                <a:cs typeface="Tahoma"/>
              </a:rPr>
              <a:t> September</a:t>
            </a:r>
            <a:r>
              <a:rPr lang="en-GB" dirty="0">
                <a:latin typeface="Calibri"/>
                <a:ea typeface="Tahoma"/>
                <a:cs typeface="Tahoma"/>
              </a:rPr>
              <a:t> (</a:t>
            </a:r>
            <a:r>
              <a:rPr lang="en-GB" dirty="0">
                <a:solidFill>
                  <a:srgbClr val="0070C0"/>
                </a:solidFill>
                <a:latin typeface="Calibri"/>
                <a:ea typeface="Tahoma"/>
                <a:cs typeface="Tahoma"/>
                <a:hlinkClick r:id="rId2"/>
              </a:rPr>
              <a:t>crcwales@childreninwales.org.uk</a:t>
            </a:r>
            <a:r>
              <a:rPr lang="en-GB" dirty="0">
                <a:latin typeface="Calibri"/>
                <a:ea typeface="Tahoma"/>
                <a:cs typeface="Tahoma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Tahoma"/>
                <a:cs typeface="Tahoma"/>
              </a:rPr>
              <a:t>Be acknowledged in the Civil Society Report (October)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Tahoma"/>
                <a:cs typeface="Tahoma"/>
              </a:rPr>
              <a:t>Future – engage with UN Committee and/or Governments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49242" y="1783977"/>
            <a:ext cx="8496944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Tahoma"/>
                <a:cs typeface="Tahoma"/>
              </a:rPr>
              <a:t>Opportunity to raise issues, concerns and influence change</a:t>
            </a:r>
            <a:endParaRPr lang="en-US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Tahoma"/>
                <a:cs typeface="Tahoma"/>
              </a:rPr>
              <a:t>Hold decision makers to account on their obligations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Tahoma"/>
                <a:cs typeface="Tahoma"/>
              </a:rPr>
              <a:t>Represent and support children to get their voices heard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ea typeface="Tahoma"/>
                <a:cs typeface="Tahoma"/>
              </a:rPr>
              <a:t>Build a broader Child Rights community in Wales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D846D87-8590-4495-B3D5-B6443BD5E166}"/>
              </a:ext>
            </a:extLst>
          </p:cNvPr>
          <p:cNvSpPr/>
          <p:nvPr/>
        </p:nvSpPr>
        <p:spPr>
          <a:xfrm>
            <a:off x="1524000" y="-4482"/>
            <a:ext cx="9144000" cy="1631574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xmlns="" id="{25E29F9B-0EE4-443D-84D4-9F70958FA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0941" y="72166"/>
            <a:ext cx="1927412" cy="456306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xmlns="" id="{9827EABB-6FA8-4749-8F75-48F365E0F78A}"/>
              </a:ext>
            </a:extLst>
          </p:cNvPr>
          <p:cNvSpPr txBox="1">
            <a:spLocks/>
          </p:cNvSpPr>
          <p:nvPr/>
        </p:nvSpPr>
        <p:spPr>
          <a:xfrm>
            <a:off x="1718833" y="1026725"/>
            <a:ext cx="7543800" cy="83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  <a:latin typeface="Calibri"/>
                <a:ea typeface="Tahoma"/>
                <a:cs typeface="Tahoma"/>
              </a:rPr>
              <a:t>Why get involved?</a:t>
            </a:r>
            <a:r>
              <a:rPr lang="en-GB" b="1" dirty="0">
                <a:latin typeface="Calibri"/>
              </a:rPr>
              <a:t/>
            </a:r>
            <a:br>
              <a:rPr lang="en-GB" b="1" dirty="0">
                <a:latin typeface="Calibri"/>
              </a:rPr>
            </a:br>
            <a:endParaRPr lang="en-GB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35473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Widescreen</PresentationFormat>
  <Paragraphs>61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O'neill</dc:creator>
  <cp:lastModifiedBy>Louise O'neill</cp:lastModifiedBy>
  <cp:revision>1</cp:revision>
  <dcterms:created xsi:type="dcterms:W3CDTF">2020-09-01T14:51:19Z</dcterms:created>
  <dcterms:modified xsi:type="dcterms:W3CDTF">2020-09-01T14:52:00Z</dcterms:modified>
</cp:coreProperties>
</file>