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360" r:id="rId3"/>
    <p:sldId id="377" r:id="rId4"/>
    <p:sldId id="378" r:id="rId5"/>
    <p:sldId id="379" r:id="rId6"/>
    <p:sldId id="367" r:id="rId7"/>
    <p:sldId id="369" r:id="rId8"/>
    <p:sldId id="372" r:id="rId9"/>
    <p:sldId id="380" r:id="rId10"/>
    <p:sldId id="355" r:id="rId11"/>
  </p:sldIdLst>
  <p:sldSz cx="9144000" cy="6858000" type="screen4x3"/>
  <p:notesSz cx="6648450" cy="98504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600"/>
    <a:srgbClr val="FF9933"/>
    <a:srgbClr val="000099"/>
    <a:srgbClr val="FFD88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35" autoAdjust="0"/>
    <p:restoredTop sz="68126" autoAdjust="0"/>
  </p:normalViewPr>
  <p:slideViewPr>
    <p:cSldViewPr>
      <p:cViewPr varScale="1">
        <p:scale>
          <a:sx n="74" d="100"/>
          <a:sy n="74" d="100"/>
        </p:scale>
        <p:origin x="860" y="60"/>
      </p:cViewPr>
      <p:guideLst>
        <p:guide orient="horz" pos="2160"/>
        <p:guide pos="2880"/>
      </p:guideLst>
    </p:cSldViewPr>
  </p:slideViewPr>
  <p:outlineViewPr>
    <p:cViewPr>
      <p:scale>
        <a:sx n="33" d="100"/>
        <a:sy n="33" d="100"/>
      </p:scale>
      <p:origin x="48" y="21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730" y="-102"/>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E7E31CE6-927E-4474-966C-938044CBF17C}"/>
              </a:ext>
            </a:extLst>
          </p:cNvPr>
          <p:cNvSpPr>
            <a:spLocks noGrp="1" noChangeArrowheads="1"/>
          </p:cNvSpPr>
          <p:nvPr>
            <p:ph type="hdr" sz="quarter"/>
          </p:nvPr>
        </p:nvSpPr>
        <p:spPr bwMode="auto">
          <a:xfrm>
            <a:off x="0" y="0"/>
            <a:ext cx="28813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7171" name="Rectangle 3">
            <a:extLst>
              <a:ext uri="{FF2B5EF4-FFF2-40B4-BE49-F238E27FC236}">
                <a16:creationId xmlns:a16="http://schemas.microsoft.com/office/drawing/2014/main" xmlns="" id="{FF4B2322-3992-4EFC-94DC-A4BEF40321B2}"/>
              </a:ext>
            </a:extLst>
          </p:cNvPr>
          <p:cNvSpPr>
            <a:spLocks noGrp="1" noChangeArrowheads="1"/>
          </p:cNvSpPr>
          <p:nvPr>
            <p:ph type="dt" sz="quarter" idx="1"/>
          </p:nvPr>
        </p:nvSpPr>
        <p:spPr bwMode="auto">
          <a:xfrm>
            <a:off x="3767138" y="0"/>
            <a:ext cx="288131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7172" name="Rectangle 4">
            <a:extLst>
              <a:ext uri="{FF2B5EF4-FFF2-40B4-BE49-F238E27FC236}">
                <a16:creationId xmlns:a16="http://schemas.microsoft.com/office/drawing/2014/main" xmlns="" id="{8BCF9AF9-5F7B-42AD-8837-AFA31508E8C1}"/>
              </a:ext>
            </a:extLst>
          </p:cNvPr>
          <p:cNvSpPr>
            <a:spLocks noGrp="1" noChangeArrowheads="1"/>
          </p:cNvSpPr>
          <p:nvPr>
            <p:ph type="ftr" sz="quarter" idx="2"/>
          </p:nvPr>
        </p:nvSpPr>
        <p:spPr bwMode="auto">
          <a:xfrm>
            <a:off x="0" y="9358313"/>
            <a:ext cx="28813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7173" name="Rectangle 5">
            <a:extLst>
              <a:ext uri="{FF2B5EF4-FFF2-40B4-BE49-F238E27FC236}">
                <a16:creationId xmlns:a16="http://schemas.microsoft.com/office/drawing/2014/main" xmlns="" id="{636D236C-E4EC-442A-B9FB-F1171801FFE9}"/>
              </a:ext>
            </a:extLst>
          </p:cNvPr>
          <p:cNvSpPr>
            <a:spLocks noGrp="1" noChangeArrowheads="1"/>
          </p:cNvSpPr>
          <p:nvPr>
            <p:ph type="sldNum" sz="quarter" idx="3"/>
          </p:nvPr>
        </p:nvSpPr>
        <p:spPr bwMode="auto">
          <a:xfrm>
            <a:off x="3767138" y="9358313"/>
            <a:ext cx="288131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E3AC2FB-BE38-4BBC-BC39-CC9DBDB3090E}" type="slidenum">
              <a:rPr lang="en-GB" altLang="en-US"/>
              <a:pPr>
                <a:defRPr/>
              </a:pPr>
              <a:t>‹#›</a:t>
            </a:fld>
            <a:endParaRPr lang="en-GB" altLang="en-US"/>
          </a:p>
        </p:txBody>
      </p:sp>
    </p:spTree>
    <p:extLst>
      <p:ext uri="{BB962C8B-B14F-4D97-AF65-F5344CB8AC3E}">
        <p14:creationId xmlns:p14="http://schemas.microsoft.com/office/powerpoint/2010/main" val="1660589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7D17813-3F58-4FBC-9EB4-807540492BD2}"/>
              </a:ext>
            </a:extLst>
          </p:cNvPr>
          <p:cNvSpPr>
            <a:spLocks noGrp="1"/>
          </p:cNvSpPr>
          <p:nvPr>
            <p:ph type="hdr" sz="quarter"/>
          </p:nvPr>
        </p:nvSpPr>
        <p:spPr>
          <a:xfrm>
            <a:off x="0" y="0"/>
            <a:ext cx="2881313" cy="492125"/>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xmlns="" id="{77F9A0A5-ED96-408D-BB5D-226B3725E816}"/>
              </a:ext>
            </a:extLst>
          </p:cNvPr>
          <p:cNvSpPr>
            <a:spLocks noGrp="1"/>
          </p:cNvSpPr>
          <p:nvPr>
            <p:ph type="dt" idx="1"/>
          </p:nvPr>
        </p:nvSpPr>
        <p:spPr>
          <a:xfrm>
            <a:off x="3765550" y="0"/>
            <a:ext cx="2881313" cy="492125"/>
          </a:xfrm>
          <a:prstGeom prst="rect">
            <a:avLst/>
          </a:prstGeom>
        </p:spPr>
        <p:txBody>
          <a:bodyPr vert="horz" lIns="91440" tIns="45720" rIns="91440" bIns="45720" rtlCol="0"/>
          <a:lstStyle>
            <a:lvl1pPr algn="r" eaLnBrk="1" hangingPunct="1">
              <a:defRPr sz="1200"/>
            </a:lvl1pPr>
          </a:lstStyle>
          <a:p>
            <a:pPr>
              <a:defRPr/>
            </a:pPr>
            <a:fld id="{455F135E-EC5D-49DE-9E5E-9CA309EB9467}" type="datetimeFigureOut">
              <a:rPr lang="en-GB"/>
              <a:pPr>
                <a:defRPr/>
              </a:pPr>
              <a:t>27/11/2018</a:t>
            </a:fld>
            <a:endParaRPr lang="en-GB" dirty="0"/>
          </a:p>
        </p:txBody>
      </p:sp>
      <p:sp>
        <p:nvSpPr>
          <p:cNvPr id="4" name="Slide Image Placeholder 3">
            <a:extLst>
              <a:ext uri="{FF2B5EF4-FFF2-40B4-BE49-F238E27FC236}">
                <a16:creationId xmlns:a16="http://schemas.microsoft.com/office/drawing/2014/main" xmlns="" id="{C6B269A4-5897-4FA2-9820-A01299262887}"/>
              </a:ext>
            </a:extLst>
          </p:cNvPr>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xmlns="" id="{E5EBA073-470B-463A-9228-4B0DBEEEF212}"/>
              </a:ext>
            </a:extLst>
          </p:cNvPr>
          <p:cNvSpPr>
            <a:spLocks noGrp="1"/>
          </p:cNvSpPr>
          <p:nvPr>
            <p:ph type="body" sz="quarter" idx="3"/>
          </p:nvPr>
        </p:nvSpPr>
        <p:spPr>
          <a:xfrm>
            <a:off x="665163" y="4678363"/>
            <a:ext cx="5318125" cy="44338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5827A5EB-0C4C-4BDA-952E-3834CE6EFA36}"/>
              </a:ext>
            </a:extLst>
          </p:cNvPr>
          <p:cNvSpPr>
            <a:spLocks noGrp="1"/>
          </p:cNvSpPr>
          <p:nvPr>
            <p:ph type="ftr" sz="quarter" idx="4"/>
          </p:nvPr>
        </p:nvSpPr>
        <p:spPr>
          <a:xfrm>
            <a:off x="0" y="9356725"/>
            <a:ext cx="2881313" cy="492125"/>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xmlns="" id="{030ACDA6-4626-42E4-81EA-483469C11515}"/>
              </a:ext>
            </a:extLst>
          </p:cNvPr>
          <p:cNvSpPr>
            <a:spLocks noGrp="1"/>
          </p:cNvSpPr>
          <p:nvPr>
            <p:ph type="sldNum" sz="quarter" idx="5"/>
          </p:nvPr>
        </p:nvSpPr>
        <p:spPr>
          <a:xfrm>
            <a:off x="3765550" y="9356725"/>
            <a:ext cx="2881313" cy="492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0B0E05C-F5FD-40D7-89E2-E6D024E1C818}" type="slidenum">
              <a:rPr lang="en-GB" altLang="en-US"/>
              <a:pPr>
                <a:defRPr/>
              </a:pPr>
              <a:t>‹#›</a:t>
            </a:fld>
            <a:endParaRPr lang="en-GB" altLang="en-US"/>
          </a:p>
        </p:txBody>
      </p:sp>
    </p:spTree>
    <p:extLst>
      <p:ext uri="{BB962C8B-B14F-4D97-AF65-F5344CB8AC3E}">
        <p14:creationId xmlns:p14="http://schemas.microsoft.com/office/powerpoint/2010/main" val="3713121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twitter.com/hashtag/childparticipation?src=hash" TargetMode="External"/><Relationship Id="rId3" Type="http://schemas.openxmlformats.org/officeDocument/2006/relationships/hyperlink" Target="https://twitter.com/Eurochild_org" TargetMode="External"/><Relationship Id="rId7" Type="http://schemas.openxmlformats.org/officeDocument/2006/relationships/hyperlink" Target="https://twitter.com/YoungWalesCIW"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witter.com/ChildreninWales" TargetMode="External"/><Relationship Id="rId5" Type="http://schemas.openxmlformats.org/officeDocument/2006/relationships/hyperlink" Target="https://twitter.com/hashtag/children?src=hash" TargetMode="External"/><Relationship Id="rId10" Type="http://schemas.openxmlformats.org/officeDocument/2006/relationships/hyperlink" Target="https://twitter.com/hashtag/BrexitCYPWales?src=hash" TargetMode="External"/><Relationship Id="rId4" Type="http://schemas.openxmlformats.org/officeDocument/2006/relationships/hyperlink" Target="https://twitter.com/Eurochild_org/status/979317155262091264" TargetMode="External"/><Relationship Id="rId9" Type="http://schemas.openxmlformats.org/officeDocument/2006/relationships/hyperlink" Target="https://t.co/Y8Mc7OoeKi"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Ensuring that Children and Young People’s voices are heard by Ministers and decision makers.</a:t>
            </a:r>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1</a:t>
            </a:fld>
            <a:endParaRPr lang="en-GB" altLang="en-US"/>
          </a:p>
        </p:txBody>
      </p:sp>
    </p:spTree>
    <p:extLst>
      <p:ext uri="{BB962C8B-B14F-4D97-AF65-F5344CB8AC3E}">
        <p14:creationId xmlns:p14="http://schemas.microsoft.com/office/powerpoint/2010/main" val="2691939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10</a:t>
            </a:fld>
            <a:endParaRPr lang="en-GB" altLang="en-US"/>
          </a:p>
        </p:txBody>
      </p:sp>
    </p:spTree>
    <p:extLst>
      <p:ext uri="{BB962C8B-B14F-4D97-AF65-F5344CB8AC3E}">
        <p14:creationId xmlns:p14="http://schemas.microsoft.com/office/powerpoint/2010/main" val="180278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B70E689A-61D8-402B-A686-C178382D0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xmlns="" id="{F7553ED6-3E40-4DF3-AEB2-65CE772E4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a:p>
            <a:r>
              <a:rPr lang="en-GB" sz="1200" kern="1200" dirty="0" smtClean="0">
                <a:solidFill>
                  <a:schemeClr val="tx1"/>
                </a:solidFill>
                <a:effectLst/>
                <a:latin typeface="+mn-lt"/>
                <a:ea typeface="+mn-ea"/>
                <a:cs typeface="+mn-cs"/>
              </a:rPr>
              <a:t>The information this work was gathered through workshops in schools, with youth clubs and youth forums together with online and Instagram surveys. </a:t>
            </a:r>
          </a:p>
          <a:p>
            <a:r>
              <a:rPr lang="en-GB" sz="1200" kern="1200" dirty="0" smtClean="0">
                <a:solidFill>
                  <a:schemeClr val="tx1"/>
                </a:solidFill>
                <a:effectLst/>
                <a:latin typeface="+mn-lt"/>
                <a:ea typeface="+mn-ea"/>
                <a:cs typeface="+mn-cs"/>
              </a:rPr>
              <a:t>The Young Wales team delivered 39 workshops between April and October 2018 in a variety of settings and locations across Wales. </a:t>
            </a:r>
          </a:p>
          <a:p>
            <a:r>
              <a:rPr lang="en-GB" sz="1200" kern="1200" dirty="0" smtClean="0">
                <a:solidFill>
                  <a:schemeClr val="tx1"/>
                </a:solidFill>
                <a:effectLst/>
                <a:latin typeface="+mn-lt"/>
                <a:ea typeface="+mn-ea"/>
                <a:cs typeface="+mn-cs"/>
              </a:rPr>
              <a:t>Children and young people aged 8 – 21 participated in workshops. More than 650 children and young people have participated.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workshops have varied in length, ranging from 45 minutes to 2 hours, depending on the amount of time the schools, groups or youth forums could make available. The style and content of workshop has varied depending on the age range, group members and setting. Preparation for every session considered the specific needs of the group.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Three different workshops were developed as a framework for working with different age groups and in different settings.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workshops have evolved as the project has progressed to reflect the feedback from young people, the development of new resources and also to reflect the most recent news and policy announcements on Brexit. </a:t>
            </a:r>
            <a:endParaRPr lang="en-GB" sz="1200" kern="1200" dirty="0">
              <a:solidFill>
                <a:schemeClr val="tx1"/>
              </a:solidFill>
              <a:effectLst/>
              <a:latin typeface="+mn-lt"/>
              <a:ea typeface="+mn-ea"/>
              <a:cs typeface="+mn-cs"/>
            </a:endParaRPr>
          </a:p>
        </p:txBody>
      </p:sp>
      <p:sp>
        <p:nvSpPr>
          <p:cNvPr id="11268" name="Slide Number Placeholder 3">
            <a:extLst>
              <a:ext uri="{FF2B5EF4-FFF2-40B4-BE49-F238E27FC236}">
                <a16:creationId xmlns:a16="http://schemas.microsoft.com/office/drawing/2014/main" xmlns="" id="{59138928-17BE-4EF5-B6FB-EA21FD106E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7BC5AE-6798-48CB-9B80-0FFF03D1D643}" type="slidenum">
              <a:rPr lang="en-GB" altLang="en-US" sz="1200"/>
              <a:pPr/>
              <a:t>2</a:t>
            </a:fld>
            <a:endParaRPr lang="en-GB" altLang="en-US" sz="1200"/>
          </a:p>
        </p:txBody>
      </p:sp>
    </p:spTree>
    <p:extLst>
      <p:ext uri="{BB962C8B-B14F-4D97-AF65-F5344CB8AC3E}">
        <p14:creationId xmlns:p14="http://schemas.microsoft.com/office/powerpoint/2010/main" val="87608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sz="1200" b="1" kern="1200" dirty="0" smtClean="0">
                <a:solidFill>
                  <a:schemeClr val="tx1"/>
                </a:solidFill>
                <a:effectLst/>
                <a:latin typeface="+mn-lt"/>
                <a:ea typeface="+mn-ea"/>
                <a:cs typeface="+mn-cs"/>
              </a:rPr>
              <a:t>Twitter</a:t>
            </a:r>
            <a:r>
              <a:rPr lang="en-GB" sz="1200" kern="1200" dirty="0" smtClean="0">
                <a:solidFill>
                  <a:schemeClr val="tx1"/>
                </a:solidFill>
                <a:effectLst/>
                <a:latin typeface="+mn-lt"/>
                <a:ea typeface="+mn-ea"/>
                <a:cs typeface="+mn-cs"/>
              </a:rPr>
              <a:t> – Daily messages were shared to promote on line resources and to identify upcoming activities and events.</a:t>
            </a:r>
          </a:p>
          <a:p>
            <a:r>
              <a:rPr lang="en-GB" sz="1200" b="1" kern="1200" dirty="0" smtClean="0">
                <a:solidFill>
                  <a:schemeClr val="tx1"/>
                </a:solidFill>
                <a:effectLst/>
                <a:latin typeface="+mn-lt"/>
                <a:ea typeface="+mn-ea"/>
                <a:cs typeface="+mn-cs"/>
              </a:rPr>
              <a:t>Instagram</a:t>
            </a:r>
            <a:r>
              <a:rPr lang="en-GB" sz="1200" kern="1200" dirty="0" smtClean="0">
                <a:solidFill>
                  <a:schemeClr val="tx1"/>
                </a:solidFill>
                <a:effectLst/>
                <a:latin typeface="+mn-lt"/>
                <a:ea typeface="+mn-ea"/>
                <a:cs typeface="+mn-cs"/>
              </a:rPr>
              <a:t> – Young People over 13 years old were encouraged to log on and follow Young Wales Instagram, to answer the Young Wales Brexit poll.  A new Brexit Question was posted on Instagram every day. </a:t>
            </a:r>
            <a:endParaRPr lang="en-GB" dirty="0" smtClean="0">
              <a:effectLst/>
            </a:endParaRPr>
          </a:p>
          <a:p>
            <a:r>
              <a:rPr lang="en-GB" sz="1200" b="1"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On-line survey – </a:t>
            </a:r>
            <a:r>
              <a:rPr lang="en-GB" sz="1200" kern="1200" dirty="0" smtClean="0">
                <a:solidFill>
                  <a:schemeClr val="tx1"/>
                </a:solidFill>
                <a:effectLst/>
                <a:latin typeface="+mn-lt"/>
                <a:ea typeface="+mn-ea"/>
                <a:cs typeface="+mn-cs"/>
              </a:rPr>
              <a:t>The survey gave young people an opportunity to give their views on Welsh Government priorities in Brexit negotiations. The survey was also posted on the Young Wales twitter account </a:t>
            </a:r>
            <a:r>
              <a:rPr lang="en-GB" sz="1200" b="1" kern="1200" dirty="0" smtClean="0">
                <a:solidFill>
                  <a:schemeClr val="tx1"/>
                </a:solidFill>
                <a:effectLst/>
                <a:latin typeface="+mn-lt"/>
                <a:ea typeface="+mn-ea"/>
                <a:cs typeface="+mn-cs"/>
              </a:rPr>
              <a:t>@</a:t>
            </a:r>
            <a:r>
              <a:rPr lang="en-GB" sz="1200" b="1" kern="1200" dirty="0" err="1" smtClean="0">
                <a:solidFill>
                  <a:schemeClr val="tx1"/>
                </a:solidFill>
                <a:effectLst/>
                <a:latin typeface="+mn-lt"/>
                <a:ea typeface="+mn-ea"/>
                <a:cs typeface="+mn-cs"/>
              </a:rPr>
              <a:t>youngwalesciw</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survey took less than 5 minutes to complete. Young Wales received 455 responses to the online Survey.</a:t>
            </a:r>
            <a:endParaRPr lang="en-GB" dirty="0" smtClean="0">
              <a:effectLst/>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Brexit Animation</a:t>
            </a:r>
            <a:r>
              <a:rPr lang="en-GB" sz="1200" kern="1200" dirty="0" smtClean="0">
                <a:solidFill>
                  <a:schemeClr val="tx1"/>
                </a:solidFill>
                <a:effectLst/>
                <a:latin typeface="+mn-lt"/>
                <a:ea typeface="+mn-ea"/>
                <a:cs typeface="+mn-cs"/>
              </a:rPr>
              <a:t> – Young people from North and South Wales have been involved in designing and developing an animation that will reflect a range of young people’s views. This work is being finalised.</a:t>
            </a:r>
          </a:p>
          <a:p>
            <a:r>
              <a:rPr lang="en-GB" sz="1200" u="sng" kern="1200" dirty="0" smtClean="0">
                <a:solidFill>
                  <a:schemeClr val="tx1"/>
                </a:solidFill>
                <a:effectLst/>
                <a:latin typeface="+mn-lt"/>
                <a:ea typeface="+mn-ea"/>
                <a:cs typeface="+mn-cs"/>
              </a:rPr>
              <a:t/>
            </a:r>
            <a:br>
              <a:rPr lang="en-GB" sz="1200" u="sng"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3</a:t>
            </a:fld>
            <a:endParaRPr lang="en-GB" altLang="en-US"/>
          </a:p>
        </p:txBody>
      </p:sp>
    </p:spTree>
    <p:extLst>
      <p:ext uri="{BB962C8B-B14F-4D97-AF65-F5344CB8AC3E}">
        <p14:creationId xmlns:p14="http://schemas.microsoft.com/office/powerpoint/2010/main" val="37898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Question Time in the </a:t>
            </a:r>
            <a:r>
              <a:rPr lang="en-GB" sz="1200" b="1" kern="1200" dirty="0" err="1" smtClean="0">
                <a:solidFill>
                  <a:schemeClr val="tx1"/>
                </a:solidFill>
                <a:effectLst/>
                <a:latin typeface="+mn-lt"/>
                <a:ea typeface="+mn-ea"/>
                <a:cs typeface="+mn-cs"/>
              </a:rPr>
              <a:t>Senedd</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attended by 50</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Chaired</a:t>
            </a:r>
            <a:r>
              <a:rPr lang="en-GB" sz="1200" b="1" kern="1200" baseline="0" dirty="0" smtClean="0">
                <a:solidFill>
                  <a:schemeClr val="tx1"/>
                </a:solidFill>
                <a:effectLst/>
                <a:latin typeface="+mn-lt"/>
                <a:ea typeface="+mn-ea"/>
                <a:cs typeface="+mn-cs"/>
              </a:rPr>
              <a:t> by </a:t>
            </a:r>
            <a:r>
              <a:rPr lang="en-GB" sz="1200" b="1" kern="1200" dirty="0" smtClean="0">
                <a:solidFill>
                  <a:schemeClr val="tx1"/>
                </a:solidFill>
                <a:effectLst/>
                <a:latin typeface="+mn-lt"/>
                <a:ea typeface="+mn-ea"/>
                <a:cs typeface="+mn-cs"/>
              </a:rPr>
              <a:t>James Williams</a:t>
            </a:r>
            <a:r>
              <a:rPr lang="en-GB" sz="1200" kern="1200" dirty="0" smtClean="0">
                <a:solidFill>
                  <a:schemeClr val="tx1"/>
                </a:solidFill>
                <a:effectLst/>
                <a:latin typeface="+mn-lt"/>
                <a:ea typeface="+mn-ea"/>
                <a:cs typeface="+mn-cs"/>
              </a:rPr>
              <a:t>, BBC </a:t>
            </a:r>
            <a:r>
              <a:rPr lang="en-GB" sz="1200" kern="1200" dirty="0" err="1" smtClean="0">
                <a:solidFill>
                  <a:schemeClr val="tx1"/>
                </a:solidFill>
                <a:effectLst/>
                <a:latin typeface="+mn-lt"/>
                <a:ea typeface="+mn-ea"/>
                <a:cs typeface="+mn-cs"/>
              </a:rPr>
              <a:t>Cymru</a:t>
            </a:r>
            <a:r>
              <a:rPr lang="en-GB" sz="1200" kern="1200" dirty="0" smtClean="0">
                <a:solidFill>
                  <a:schemeClr val="tx1"/>
                </a:solidFill>
                <a:effectLst/>
                <a:latin typeface="+mn-lt"/>
                <a:ea typeface="+mn-ea"/>
                <a:cs typeface="+mn-cs"/>
              </a:rPr>
              <a:t> Wales Brexit Correspondent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Panel:  included </a:t>
            </a:r>
            <a:r>
              <a:rPr lang="en-GB" sz="1200" b="1" kern="1200" dirty="0" err="1" smtClean="0">
                <a:solidFill>
                  <a:schemeClr val="tx1"/>
                </a:solidFill>
                <a:effectLst/>
                <a:latin typeface="+mn-lt"/>
                <a:ea typeface="+mn-ea"/>
                <a:cs typeface="+mn-cs"/>
              </a:rPr>
              <a:t>Huw</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Irranca</a:t>
            </a:r>
            <a:r>
              <a:rPr lang="en-GB" sz="1200" b="1" kern="1200" dirty="0" smtClean="0">
                <a:solidFill>
                  <a:schemeClr val="tx1"/>
                </a:solidFill>
                <a:effectLst/>
                <a:latin typeface="+mn-lt"/>
                <a:ea typeface="+mn-ea"/>
                <a:cs typeface="+mn-cs"/>
              </a:rPr>
              <a:t> Davies AM</a:t>
            </a:r>
            <a:r>
              <a:rPr lang="en-GB" sz="1200" kern="1200" dirty="0" smtClean="0">
                <a:solidFill>
                  <a:schemeClr val="tx1"/>
                </a:solidFill>
                <a:effectLst/>
                <a:latin typeface="+mn-lt"/>
                <a:ea typeface="+mn-ea"/>
                <a:cs typeface="+mn-cs"/>
              </a:rPr>
              <a:t>, Minister for Children Older People &amp; Social Services</a:t>
            </a:r>
          </a:p>
          <a:p>
            <a:r>
              <a:rPr lang="en-GB" sz="1200" b="1" kern="1200" dirty="0" smtClean="0">
                <a:solidFill>
                  <a:schemeClr val="tx1"/>
                </a:solidFill>
                <a:effectLst/>
                <a:latin typeface="+mn-lt"/>
                <a:ea typeface="+mn-ea"/>
                <a:cs typeface="+mn-cs"/>
              </a:rPr>
              <a:t>Ruth Coombs</a:t>
            </a:r>
            <a:r>
              <a:rPr lang="en-GB" sz="1200" kern="1200" dirty="0" smtClean="0">
                <a:solidFill>
                  <a:schemeClr val="tx1"/>
                </a:solidFill>
                <a:effectLst/>
                <a:latin typeface="+mn-lt"/>
                <a:ea typeface="+mn-ea"/>
                <a:cs typeface="+mn-cs"/>
              </a:rPr>
              <a:t>, Head of Wales, Equality &amp; Human Rights Commission, and  </a:t>
            </a:r>
            <a:r>
              <a:rPr lang="en-GB" sz="1200" b="1" kern="1200" dirty="0" smtClean="0">
                <a:solidFill>
                  <a:schemeClr val="tx1"/>
                </a:solidFill>
                <a:effectLst/>
                <a:latin typeface="+mn-lt"/>
                <a:ea typeface="+mn-ea"/>
                <a:cs typeface="+mn-cs"/>
              </a:rPr>
              <a:t>Meri Huws</a:t>
            </a:r>
            <a:r>
              <a:rPr lang="en-GB" sz="1200" kern="1200" dirty="0" smtClean="0">
                <a:solidFill>
                  <a:schemeClr val="tx1"/>
                </a:solidFill>
                <a:effectLst/>
                <a:latin typeface="+mn-lt"/>
                <a:ea typeface="+mn-ea"/>
                <a:cs typeface="+mn-cs"/>
              </a:rPr>
              <a:t>, Welsh Language Commissioner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Brexit - general</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What is Brexit? - </a:t>
            </a:r>
          </a:p>
          <a:p>
            <a:pPr lvl="0"/>
            <a:r>
              <a:rPr lang="en-GB" sz="1200" kern="1200" dirty="0" smtClean="0">
                <a:solidFill>
                  <a:schemeClr val="tx1"/>
                </a:solidFill>
                <a:effectLst/>
                <a:latin typeface="+mn-lt"/>
                <a:ea typeface="+mn-ea"/>
                <a:cs typeface="+mn-cs"/>
              </a:rPr>
              <a:t>People don’t know what’s happening with Brexit so how can they comment – what’s happening? </a:t>
            </a:r>
          </a:p>
          <a:p>
            <a:pPr lvl="0"/>
            <a:r>
              <a:rPr lang="en-GB" sz="1200" kern="1200" dirty="0" smtClean="0">
                <a:solidFill>
                  <a:schemeClr val="tx1"/>
                </a:solidFill>
                <a:effectLst/>
                <a:latin typeface="+mn-lt"/>
                <a:ea typeface="+mn-ea"/>
                <a:cs typeface="+mn-cs"/>
              </a:rPr>
              <a:t>Why is Brexit going to affect young people?</a:t>
            </a:r>
          </a:p>
          <a:p>
            <a:pPr lvl="0"/>
            <a:r>
              <a:rPr lang="en-GB" sz="1200" b="0" kern="1200" dirty="0" smtClean="0">
                <a:solidFill>
                  <a:srgbClr val="FF0000"/>
                </a:solidFill>
                <a:effectLst/>
                <a:latin typeface="+mn-lt"/>
                <a:ea typeface="+mn-ea"/>
                <a:cs typeface="+mn-cs"/>
              </a:rPr>
              <a:t>Are you able to give an example of where young people’s views have been taken into consideration when negotiating the Brexit deals?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Studying abroad</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Will Brexit affect university students who want to study abroad with their course, within Europe?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Funding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EU has given the UK government £680 million specifically targeted at Wales, which has supported things like sports and arts facilities and jobs creation. How can we make sure that the same amount of investment comes to Wales after Brexit?  </a:t>
            </a:r>
          </a:p>
          <a:p>
            <a:pPr lvl="0"/>
            <a:r>
              <a:rPr lang="en-GB" sz="1200" kern="1200" dirty="0" smtClean="0">
                <a:solidFill>
                  <a:schemeClr val="tx1"/>
                </a:solidFill>
                <a:effectLst/>
                <a:latin typeface="+mn-lt"/>
                <a:ea typeface="+mn-ea"/>
                <a:cs typeface="+mn-cs"/>
              </a:rPr>
              <a:t>Wales relies on funding from the EU so how will that change when we leave? </a:t>
            </a:r>
          </a:p>
          <a:p>
            <a:pPr lvl="0"/>
            <a:r>
              <a:rPr lang="en-GB" sz="1200" kern="1200" dirty="0" smtClean="0">
                <a:solidFill>
                  <a:schemeClr val="tx1"/>
                </a:solidFill>
                <a:effectLst/>
                <a:latin typeface="+mn-lt"/>
                <a:ea typeface="+mn-ea"/>
                <a:cs typeface="+mn-cs"/>
              </a:rPr>
              <a:t>How much money will the UK need to pay the EU before leaving and how will it affect the UK economy?</a:t>
            </a:r>
          </a:p>
          <a:p>
            <a:pPr lvl="0"/>
            <a:r>
              <a:rPr lang="en-GB" sz="1200" kern="1200" dirty="0" smtClean="0">
                <a:solidFill>
                  <a:schemeClr val="tx1"/>
                </a:solidFill>
                <a:effectLst/>
                <a:latin typeface="+mn-lt"/>
                <a:ea typeface="+mn-ea"/>
                <a:cs typeface="+mn-cs"/>
              </a:rPr>
              <a:t>How do you forecast the changes in the financial sector with regards to Brexit?</a:t>
            </a:r>
          </a:p>
          <a:p>
            <a:pPr lvl="0"/>
            <a:r>
              <a:rPr lang="en-GB" sz="1200" kern="1200" dirty="0" smtClean="0">
                <a:solidFill>
                  <a:schemeClr val="tx1"/>
                </a:solidFill>
                <a:effectLst/>
                <a:latin typeface="+mn-lt"/>
                <a:ea typeface="+mn-ea"/>
                <a:cs typeface="+mn-cs"/>
              </a:rPr>
              <a:t>Will Brexit make sure that more money goes towards the Welsh NHS (in particular CAMHS) and youth services?"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Future of Wales and Brexit negotiations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Regarding the question of Brexit, can Wales re-identify itself as a separate nation, from the shackles of English dominance, via finance and the systems of MP’s, imposed by the British Government, like the example of Scotland respectively? </a:t>
            </a:r>
          </a:p>
          <a:p>
            <a:pPr lvl="0"/>
            <a:r>
              <a:rPr lang="en-GB" sz="1200" kern="1200" dirty="0" smtClean="0">
                <a:solidFill>
                  <a:schemeClr val="tx1"/>
                </a:solidFill>
                <a:effectLst/>
                <a:latin typeface="+mn-lt"/>
                <a:ea typeface="+mn-ea"/>
                <a:cs typeface="+mn-cs"/>
              </a:rPr>
              <a:t>Why have we only heard of the dealings with European Union and not with many other nations, rather than the three in Africa that the Prime Minister went to this year? </a:t>
            </a:r>
          </a:p>
          <a:p>
            <a:pPr lvl="0"/>
            <a:r>
              <a:rPr lang="en-GB" sz="1200" kern="1200" dirty="0" smtClean="0">
                <a:solidFill>
                  <a:schemeClr val="tx1"/>
                </a:solidFill>
                <a:effectLst/>
                <a:latin typeface="+mn-lt"/>
                <a:ea typeface="+mn-ea"/>
                <a:cs typeface="+mn-cs"/>
              </a:rPr>
              <a:t>How will Wales’s relationship with the UK change?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Farming &amp; Fishing</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What does Brexit mean for farmers? Faring is one of the most important industries in Wales but will trade agreements lead to more farmers becoming bankrupt?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Why should the EU countries be able to come over here and take our fish and </a:t>
            </a:r>
            <a:r>
              <a:rPr lang="en-GB" sz="1200" kern="1200" dirty="0" err="1" smtClean="0">
                <a:solidFill>
                  <a:schemeClr val="tx1"/>
                </a:solidFill>
                <a:effectLst/>
                <a:latin typeface="+mn-lt"/>
                <a:ea typeface="+mn-ea"/>
                <a:cs typeface="+mn-cs"/>
              </a:rPr>
              <a:t>ya</a:t>
            </a:r>
            <a:r>
              <a:rPr lang="en-GB" sz="1200" kern="1200" dirty="0" smtClean="0">
                <a:solidFill>
                  <a:schemeClr val="tx1"/>
                </a:solidFill>
                <a:effectLst/>
                <a:latin typeface="+mn-lt"/>
                <a:ea typeface="+mn-ea"/>
                <a:cs typeface="+mn-cs"/>
              </a:rPr>
              <a:t> get nothing in return?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Environment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 believe that the younger generation (who didn’t get to vote) are the ones who care the most about our environment.  We want Wales to be a safe and clean place to live but after Brexit what’s going to happen to all those environmental standards and protections on things like air and water pollution that have come from the EU? Is there a danger that we’ll fall behind the rest of Europe?</a:t>
            </a:r>
          </a:p>
          <a:p>
            <a:pPr lvl="0"/>
            <a:r>
              <a:rPr lang="en-GB" sz="1200" kern="1200" dirty="0" smtClean="0">
                <a:solidFill>
                  <a:schemeClr val="tx1"/>
                </a:solidFill>
                <a:effectLst/>
                <a:latin typeface="+mn-lt"/>
                <a:ea typeface="+mn-ea"/>
                <a:cs typeface="+mn-cs"/>
              </a:rPr>
              <a:t>What will happen to things like blue flag beaches?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Rights / EU Migration</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Brexit will likely affect all aspects of life, but one aspect that is most troubling is our rights, as both children and human beings. What is being done to make sure that our rights will be protected </a:t>
            </a:r>
            <a:r>
              <a:rPr lang="en-GB" sz="1200" b="1" kern="1200" dirty="0" smtClean="0">
                <a:solidFill>
                  <a:schemeClr val="tx1"/>
                </a:solidFill>
                <a:effectLst/>
                <a:latin typeface="+mn-lt"/>
                <a:ea typeface="+mn-ea"/>
                <a:cs typeface="+mn-cs"/>
              </a:rPr>
              <a:t>no matter</a:t>
            </a:r>
            <a:r>
              <a:rPr lang="en-GB" sz="1200" kern="1200" dirty="0" smtClean="0">
                <a:solidFill>
                  <a:schemeClr val="tx1"/>
                </a:solidFill>
                <a:effectLst/>
                <a:latin typeface="+mn-lt"/>
                <a:ea typeface="+mn-ea"/>
                <a:cs typeface="+mn-cs"/>
              </a:rPr>
              <a:t> what deal happens. </a:t>
            </a:r>
          </a:p>
          <a:p>
            <a:pPr lvl="0"/>
            <a:r>
              <a:rPr lang="en-GB" sz="1200" kern="1200" dirty="0" smtClean="0">
                <a:solidFill>
                  <a:schemeClr val="tx1"/>
                </a:solidFill>
                <a:effectLst/>
                <a:latin typeface="+mn-lt"/>
                <a:ea typeface="+mn-ea"/>
                <a:cs typeface="+mn-cs"/>
              </a:rPr>
              <a:t>How will UK citizens living elsewhere in the EU be affected by Brexit and how will it affect EU citizens living in the UK?   </a:t>
            </a:r>
          </a:p>
          <a:p>
            <a:pPr lvl="0"/>
            <a:r>
              <a:rPr lang="en-GB" sz="1200" kern="1200" dirty="0" smtClean="0">
                <a:solidFill>
                  <a:schemeClr val="tx1"/>
                </a:solidFill>
                <a:effectLst/>
                <a:latin typeface="+mn-lt"/>
                <a:ea typeface="+mn-ea"/>
                <a:cs typeface="+mn-cs"/>
              </a:rPr>
              <a:t>I am Romanian, what will happen to me after Brexit, What are my rights as a European citizen.</a:t>
            </a:r>
          </a:p>
          <a:p>
            <a:pPr lvl="0"/>
            <a:r>
              <a:rPr lang="en-GB" sz="1200" kern="1200" dirty="0" smtClean="0">
                <a:solidFill>
                  <a:schemeClr val="tx1"/>
                </a:solidFill>
                <a:effectLst/>
                <a:latin typeface="+mn-lt"/>
                <a:ea typeface="+mn-ea"/>
                <a:cs typeface="+mn-cs"/>
              </a:rPr>
              <a:t>How will UK citizens living elsewhere in the EU be affected by Brexit and how will it affect EU citizens living in the UK?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Welsh Language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Welsh is the most important thing to me. I want people to respect the fact we speak welsh. Why do we always have to justify the fact we want to speak welsh? What impact will Brexit have on this? </a:t>
            </a:r>
          </a:p>
          <a:p>
            <a:r>
              <a:rPr lang="en-GB" sz="1200" b="1" kern="1200" dirty="0" smtClean="0">
                <a:solidFill>
                  <a:schemeClr val="tx1"/>
                </a:solidFill>
                <a:effectLst/>
                <a:latin typeface="+mn-lt"/>
                <a:ea typeface="+mn-ea"/>
                <a:cs typeface="+mn-cs"/>
              </a:rPr>
              <a:t>Opportunities for young people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 will Brexit effect the work (opportunities) of young people in the future?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How do you believe Brexit will affect young people’s future?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Getting on a housing ladder is already difficult for young people, will the ‘Help to Buy’ scheme be replaced as it is something EU created.</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Other questions: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Given that Council Tax Rates are different in the areas of Wales like Blaenau Gwent, of which is low and Caerphilly, of which is high. What impact will Brexit have on these rates, will they lower, remain or heighten overall?  </a:t>
            </a:r>
          </a:p>
          <a:p>
            <a:r>
              <a:rPr lang="en-GB" sz="1200" kern="1200" dirty="0" smtClean="0">
                <a:solidFill>
                  <a:schemeClr val="tx1"/>
                </a:solidFill>
                <a:effectLst/>
                <a:latin typeface="+mn-lt"/>
                <a:ea typeface="+mn-ea"/>
                <a:cs typeface="+mn-cs"/>
              </a:rPr>
              <a:t>Regarding the question of Brexit, will it bring an era of unity, strong vision,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…embodied in a leader who can take the helm of the ship, that is Wales overall? </a:t>
            </a:r>
          </a:p>
          <a:p>
            <a:r>
              <a:rPr lang="en-GB" sz="1200" kern="1200" dirty="0" smtClean="0">
                <a:solidFill>
                  <a:schemeClr val="tx1"/>
                </a:solidFill>
                <a:effectLst/>
                <a:latin typeface="+mn-lt"/>
                <a:ea typeface="+mn-ea"/>
                <a:cs typeface="+mn-cs"/>
              </a:rPr>
              <a:t>Regarding the question of Brexit, can Wales re-identify itself as a separate nation, from the shackles of English dominance, via finance and the systems of MP’s, imposed by the British Government, like the example of Scotland respectively?</a:t>
            </a:r>
          </a:p>
          <a:p>
            <a:r>
              <a:rPr lang="en-GB" sz="1200" kern="1200" dirty="0" smtClean="0">
                <a:solidFill>
                  <a:schemeClr val="tx1"/>
                </a:solidFill>
                <a:effectLst/>
                <a:latin typeface="+mn-lt"/>
                <a:ea typeface="+mn-ea"/>
                <a:cs typeface="+mn-cs"/>
              </a:rPr>
              <a:t>Regarding the question of Brexit will it bring an era of effectively sorting out the Criminal Justice System in the borders of Wales, or just letting it descend into further anarchy in terms of financial turmoil, prison violence and so on?</a:t>
            </a:r>
          </a:p>
          <a:p>
            <a:r>
              <a:rPr lang="en-GB" sz="1200" kern="1200" dirty="0" smtClean="0">
                <a:solidFill>
                  <a:schemeClr val="tx1"/>
                </a:solidFill>
                <a:effectLst/>
                <a:latin typeface="+mn-lt"/>
                <a:ea typeface="+mn-ea"/>
                <a:cs typeface="+mn-cs"/>
              </a:rPr>
              <a:t>Regarding the question of Brexit and of food supplies within the borders of the United Kingdom, will the Welsh Government create proposals that are more favourable to people moving away from obesity to good health in regards to consumption of food in Wales (Epidemic levels) at this present time?</a:t>
            </a:r>
          </a:p>
          <a:p>
            <a:r>
              <a:rPr lang="en-GB" sz="1200" kern="1200" dirty="0" smtClean="0">
                <a:solidFill>
                  <a:schemeClr val="tx1"/>
                </a:solidFill>
                <a:effectLst/>
                <a:latin typeface="+mn-lt"/>
                <a:ea typeface="+mn-ea"/>
                <a:cs typeface="+mn-cs"/>
              </a:rPr>
              <a:t>How will this affect Gibraltar?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young people voices are important now why were 16-17 year olds not allowed to vote in the referendum?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a:defRPr/>
            </a:pPr>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4</a:t>
            </a:fld>
            <a:endParaRPr lang="en-GB" altLang="en-US"/>
          </a:p>
        </p:txBody>
      </p:sp>
    </p:spTree>
    <p:extLst>
      <p:ext uri="{BB962C8B-B14F-4D97-AF65-F5344CB8AC3E}">
        <p14:creationId xmlns:p14="http://schemas.microsoft.com/office/powerpoint/2010/main" val="2499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u="sng" kern="1200" dirty="0" smtClean="0">
                <a:solidFill>
                  <a:schemeClr val="tx1"/>
                </a:solidFill>
                <a:effectLst/>
                <a:latin typeface="+mn-lt"/>
                <a:ea typeface="+mn-ea"/>
                <a:cs typeface="+mn-cs"/>
              </a:rPr>
              <a:t>Workshops in Primary Schools.</a:t>
            </a:r>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Summary of findings from Primary School Workshops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Where / When/ Who have you heard talking about Brexit?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Who</a:t>
            </a:r>
            <a:r>
              <a:rPr lang="en-GB" sz="1200" kern="1200" dirty="0" smtClean="0">
                <a:solidFill>
                  <a:schemeClr val="tx1"/>
                </a:solidFill>
                <a:effectLst/>
                <a:latin typeface="+mn-lt"/>
                <a:ea typeface="+mn-ea"/>
                <a:cs typeface="+mn-cs"/>
              </a:rPr>
              <a:t> – Parents and family, farmers, politicians (David Cameron, Teresa May, Jeremy Corbin were specifically named). </a:t>
            </a:r>
          </a:p>
          <a:p>
            <a:r>
              <a:rPr lang="en-GB" sz="1200" b="1" kern="1200" dirty="0" smtClean="0">
                <a:solidFill>
                  <a:schemeClr val="tx1"/>
                </a:solidFill>
                <a:effectLst/>
                <a:latin typeface="+mn-lt"/>
                <a:ea typeface="+mn-ea"/>
                <a:cs typeface="+mn-cs"/>
              </a:rPr>
              <a:t>Where</a:t>
            </a:r>
            <a:r>
              <a:rPr lang="en-GB" sz="1200" kern="1200" dirty="0" smtClean="0">
                <a:solidFill>
                  <a:schemeClr val="tx1"/>
                </a:solidFill>
                <a:effectLst/>
                <a:latin typeface="+mn-lt"/>
                <a:ea typeface="+mn-ea"/>
                <a:cs typeface="+mn-cs"/>
              </a:rPr>
              <a:t> – News, TV, (BBC and S4C) and radio and Newsround on TV.</a:t>
            </a:r>
          </a:p>
          <a:p>
            <a:r>
              <a:rPr lang="en-GB" sz="1200" kern="1200" dirty="0" smtClean="0">
                <a:solidFill>
                  <a:schemeClr val="tx1"/>
                </a:solidFill>
                <a:effectLst/>
                <a:latin typeface="+mn-lt"/>
                <a:ea typeface="+mn-ea"/>
                <a:cs typeface="+mn-cs"/>
              </a:rPr>
              <a:t>Brexit also discussed in school and at Brownies.</a:t>
            </a:r>
          </a:p>
          <a:p>
            <a:r>
              <a:rPr lang="en-GB" sz="1200" b="1" kern="1200" dirty="0" smtClean="0">
                <a:solidFill>
                  <a:schemeClr val="tx1"/>
                </a:solidFill>
                <a:effectLst/>
                <a:latin typeface="+mn-lt"/>
                <a:ea typeface="+mn-ea"/>
                <a:cs typeface="+mn-cs"/>
              </a:rPr>
              <a:t>When</a:t>
            </a:r>
            <a:r>
              <a:rPr lang="en-GB" sz="1200" kern="1200" dirty="0" smtClean="0">
                <a:solidFill>
                  <a:schemeClr val="tx1"/>
                </a:solidFill>
                <a:effectLst/>
                <a:latin typeface="+mn-lt"/>
                <a:ea typeface="+mn-ea"/>
                <a:cs typeface="+mn-cs"/>
              </a:rPr>
              <a:t> – All the Time!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What issues are important for Welsh Government to consider for the future of Wales? </a:t>
            </a:r>
            <a:r>
              <a:rPr lang="en-GB" sz="1200" kern="1200" dirty="0" smtClean="0">
                <a:solidFill>
                  <a:schemeClr val="tx1"/>
                </a:solidFill>
                <a:effectLst/>
                <a:latin typeface="+mn-lt"/>
                <a:ea typeface="+mn-ea"/>
                <a:cs typeface="+mn-cs"/>
              </a:rPr>
              <a:t>In groups, pupils were given flipchart paper with an outline of a tree Post it notes were used as leaves to note issues important to them for Wales in the future.</a:t>
            </a:r>
          </a:p>
          <a:p>
            <a:r>
              <a:rPr lang="en-GB" sz="1200" kern="1200" dirty="0" smtClean="0">
                <a:solidFill>
                  <a:schemeClr val="tx1"/>
                </a:solidFill>
                <a:effectLst/>
                <a:latin typeface="+mn-lt"/>
                <a:ea typeface="+mn-ea"/>
                <a:cs typeface="+mn-cs"/>
              </a:rPr>
              <a:t>The areas of concern that primary schools pupils identified on their ‘trees are identified below, in order of priority. </a:t>
            </a:r>
          </a:p>
          <a:p>
            <a:r>
              <a:rPr lang="en-GB" sz="1200" b="1" kern="1200" dirty="0" smtClean="0">
                <a:solidFill>
                  <a:schemeClr val="tx1"/>
                </a:solidFill>
                <a:effectLst/>
                <a:latin typeface="+mn-lt"/>
                <a:ea typeface="+mn-ea"/>
                <a:cs typeface="+mn-cs"/>
              </a:rPr>
              <a:t>The </a:t>
            </a:r>
            <a:r>
              <a:rPr lang="en-GB" sz="1200" b="1" kern="1200" dirty="0" err="1" smtClean="0">
                <a:solidFill>
                  <a:schemeClr val="tx1"/>
                </a:solidFill>
                <a:effectLst/>
                <a:latin typeface="+mn-lt"/>
                <a:ea typeface="+mn-ea"/>
                <a:cs typeface="+mn-cs"/>
              </a:rPr>
              <a:t>Enviroment</a:t>
            </a:r>
            <a:r>
              <a:rPr lang="en-GB" sz="1200" b="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“Less people using cars, more people travelling by train, bus or walking and cycling. I’d like to see a green Wales without pollution.”</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Community and a Peaceful Society: </a:t>
            </a:r>
            <a:r>
              <a:rPr lang="en-GB" sz="1200" i="1" kern="1200" dirty="0" smtClean="0">
                <a:solidFill>
                  <a:schemeClr val="tx1"/>
                </a:solidFill>
                <a:effectLst/>
                <a:latin typeface="+mn-lt"/>
                <a:ea typeface="+mn-ea"/>
                <a:cs typeface="+mn-cs"/>
              </a:rPr>
              <a:t>“I would like to see Wales as a famous and strong place, I want a world where everyone is kind and nice and more respect for the community.”</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Welsh Language: </a:t>
            </a:r>
            <a:r>
              <a:rPr lang="en-GB" sz="1200" i="1" kern="1200" dirty="0" smtClean="0">
                <a:solidFill>
                  <a:schemeClr val="tx1"/>
                </a:solidFill>
                <a:effectLst/>
                <a:latin typeface="+mn-lt"/>
                <a:ea typeface="+mn-ea"/>
                <a:cs typeface="+mn-cs"/>
              </a:rPr>
              <a:t>“More welsh schools, Welsh a living language forever….and ever.”</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Financial: </a:t>
            </a:r>
            <a:r>
              <a:rPr lang="en-GB" sz="1200" i="1" kern="1200" dirty="0" smtClean="0">
                <a:solidFill>
                  <a:schemeClr val="tx1"/>
                </a:solidFill>
                <a:effectLst/>
                <a:latin typeface="+mn-lt"/>
                <a:ea typeface="+mn-ea"/>
                <a:cs typeface="+mn-cs"/>
              </a:rPr>
              <a:t>“More money for doctors, policemen, less for stars and sporting stars.”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Political: </a:t>
            </a:r>
            <a:r>
              <a:rPr lang="en-GB" sz="1200" i="1" kern="1200" dirty="0" smtClean="0">
                <a:solidFill>
                  <a:schemeClr val="tx1"/>
                </a:solidFill>
                <a:effectLst/>
                <a:latin typeface="+mn-lt"/>
                <a:ea typeface="+mn-ea"/>
                <a:cs typeface="+mn-cs"/>
              </a:rPr>
              <a:t> “Have another referendum, but learn more about it, then we would be ready for a referendum.”</a:t>
            </a:r>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Social Media: </a:t>
            </a:r>
            <a:r>
              <a:rPr lang="en-GB" sz="1200" kern="1200" dirty="0" smtClean="0">
                <a:solidFill>
                  <a:schemeClr val="tx1"/>
                </a:solidFill>
                <a:effectLst/>
                <a:latin typeface="+mn-lt"/>
                <a:ea typeface="+mn-ea"/>
                <a:cs typeface="+mn-cs"/>
              </a:rPr>
              <a:t>The workshop generated much interest on social media not only from here in Wales but also across Europe, for example:</a:t>
            </a:r>
          </a:p>
          <a:p>
            <a:r>
              <a:rPr lang="en-GB" sz="1200" u="none" strike="noStrike" kern="1200" dirty="0" smtClean="0">
                <a:solidFill>
                  <a:schemeClr val="tx1"/>
                </a:solidFill>
                <a:effectLst/>
                <a:latin typeface="+mn-lt"/>
                <a:ea typeface="+mn-ea"/>
                <a:cs typeface="+mn-cs"/>
                <a:hlinkClick r:id="rId3"/>
              </a:rPr>
              <a:t> @</a:t>
            </a:r>
            <a:r>
              <a:rPr lang="en-GB" sz="1200" u="none" strike="noStrike" kern="1200" dirty="0" err="1" smtClean="0">
                <a:solidFill>
                  <a:schemeClr val="tx1"/>
                </a:solidFill>
                <a:effectLst/>
                <a:latin typeface="+mn-lt"/>
                <a:ea typeface="+mn-ea"/>
                <a:cs typeface="+mn-cs"/>
                <a:hlinkClick r:id="rId3"/>
              </a:rPr>
              <a:t>Eurochild_org</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hlinkClick r:id="rId4"/>
              </a:rPr>
              <a:t>Mar 29</a:t>
            </a:r>
            <a:endParaRPr lang="en-GB" sz="1200" kern="1200" dirty="0" smtClean="0">
              <a:solidFill>
                <a:schemeClr val="tx1"/>
              </a:solidFill>
              <a:effectLst/>
              <a:latin typeface="+mn-lt"/>
              <a:ea typeface="+mn-ea"/>
              <a:cs typeface="+mn-cs"/>
            </a:endParaRPr>
          </a:p>
          <a:p>
            <a:pPr fontAlgn="ctr"/>
            <a:r>
              <a:rPr lang="en-GB" sz="1200" kern="1200" dirty="0" smtClean="0">
                <a:solidFill>
                  <a:schemeClr val="tx1"/>
                </a:solidFill>
                <a:effectLst/>
                <a:latin typeface="+mn-lt"/>
                <a:ea typeface="+mn-ea"/>
                <a:cs typeface="+mn-cs"/>
              </a:rPr>
              <a:t>More</a:t>
            </a:r>
          </a:p>
          <a:p>
            <a:r>
              <a:rPr lang="en-GB" sz="1200" kern="1200" dirty="0" smtClean="0">
                <a:solidFill>
                  <a:schemeClr val="tx1"/>
                </a:solidFill>
                <a:effectLst/>
                <a:latin typeface="+mn-lt"/>
                <a:ea typeface="+mn-ea"/>
                <a:cs typeface="+mn-cs"/>
              </a:rPr>
              <a:t>Some positive news coming from Brexit negotiations - Welsh government to ask views of </a:t>
            </a:r>
            <a:r>
              <a:rPr lang="en-GB" sz="1200" u="sng" kern="1200" dirty="0" smtClean="0">
                <a:solidFill>
                  <a:schemeClr val="tx1"/>
                </a:solidFill>
                <a:effectLst/>
                <a:latin typeface="+mn-lt"/>
                <a:ea typeface="+mn-ea"/>
                <a:cs typeface="+mn-cs"/>
                <a:hlinkClick r:id="rId5"/>
              </a:rPr>
              <a:t>#children</a:t>
            </a:r>
            <a:r>
              <a:rPr lang="en-GB" sz="1200" kern="1200" dirty="0" smtClean="0">
                <a:solidFill>
                  <a:schemeClr val="tx1"/>
                </a:solidFill>
                <a:effectLst/>
                <a:latin typeface="+mn-lt"/>
                <a:ea typeface="+mn-ea"/>
                <a:cs typeface="+mn-cs"/>
              </a:rPr>
              <a:t> Congrats </a:t>
            </a:r>
            <a:r>
              <a:rPr lang="en-GB" sz="1200" u="sng" kern="1200" dirty="0" smtClean="0">
                <a:solidFill>
                  <a:schemeClr val="tx1"/>
                </a:solidFill>
                <a:effectLst/>
                <a:latin typeface="+mn-lt"/>
                <a:ea typeface="+mn-ea"/>
                <a:cs typeface="+mn-cs"/>
                <a:hlinkClick r:id="rId6"/>
              </a:rPr>
              <a:t>@</a:t>
            </a:r>
            <a:r>
              <a:rPr lang="en-GB" sz="1200" u="sng" kern="1200" dirty="0" err="1" smtClean="0">
                <a:solidFill>
                  <a:schemeClr val="tx1"/>
                </a:solidFill>
                <a:effectLst/>
                <a:latin typeface="+mn-lt"/>
                <a:ea typeface="+mn-ea"/>
                <a:cs typeface="+mn-cs"/>
                <a:hlinkClick r:id="rId6"/>
              </a:rPr>
              <a:t>ChildreninWales</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hlinkClick r:id="rId7"/>
              </a:rPr>
              <a:t>@</a:t>
            </a:r>
            <a:r>
              <a:rPr lang="en-GB" sz="1200" u="sng" kern="1200" dirty="0" err="1" smtClean="0">
                <a:solidFill>
                  <a:schemeClr val="tx1"/>
                </a:solidFill>
                <a:effectLst/>
                <a:latin typeface="+mn-lt"/>
                <a:ea typeface="+mn-ea"/>
                <a:cs typeface="+mn-cs"/>
                <a:hlinkClick r:id="rId7"/>
              </a:rPr>
              <a:t>YoungWalesCIW</a:t>
            </a:r>
            <a:r>
              <a:rPr lang="en-GB" sz="1200" kern="1200" dirty="0" smtClean="0">
                <a:solidFill>
                  <a:schemeClr val="tx1"/>
                </a:solidFill>
                <a:effectLst/>
                <a:latin typeface="+mn-lt"/>
                <a:ea typeface="+mn-ea"/>
                <a:cs typeface="+mn-cs"/>
              </a:rPr>
              <a:t> for bringing </a:t>
            </a:r>
            <a:r>
              <a:rPr lang="en-GB" sz="1200" u="sng" kern="1200" dirty="0" smtClean="0">
                <a:solidFill>
                  <a:schemeClr val="tx1"/>
                </a:solidFill>
                <a:effectLst/>
                <a:latin typeface="+mn-lt"/>
                <a:ea typeface="+mn-ea"/>
                <a:cs typeface="+mn-cs"/>
                <a:hlinkClick r:id="rId8"/>
              </a:rPr>
              <a:t>#</a:t>
            </a:r>
            <a:r>
              <a:rPr lang="en-GB" sz="1200" u="sng" kern="1200" dirty="0" err="1" smtClean="0">
                <a:solidFill>
                  <a:schemeClr val="tx1"/>
                </a:solidFill>
                <a:effectLst/>
                <a:latin typeface="+mn-lt"/>
                <a:ea typeface="+mn-ea"/>
                <a:cs typeface="+mn-cs"/>
                <a:hlinkClick r:id="rId8"/>
              </a:rPr>
              <a:t>childparticipation</a:t>
            </a:r>
            <a:r>
              <a:rPr lang="en-GB" sz="1200" kern="1200" dirty="0" smtClean="0">
                <a:solidFill>
                  <a:schemeClr val="tx1"/>
                </a:solidFill>
                <a:effectLst/>
                <a:latin typeface="+mn-lt"/>
                <a:ea typeface="+mn-ea"/>
                <a:cs typeface="+mn-cs"/>
              </a:rPr>
              <a:t> to the political agenda! </a:t>
            </a:r>
            <a:r>
              <a:rPr lang="en-GB" sz="1200" u="none" strike="noStrike" kern="1200" dirty="0" smtClean="0">
                <a:solidFill>
                  <a:schemeClr val="tx1"/>
                </a:solidFill>
                <a:effectLst/>
                <a:latin typeface="+mn-lt"/>
                <a:ea typeface="+mn-ea"/>
                <a:cs typeface="+mn-cs"/>
                <a:hlinkClick r:id="rId9" tooltip="https://bit.ly/2GAiVyH"/>
              </a:rPr>
              <a:t>https://bit.ly/2GAiVyH </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10"/>
              </a:rPr>
              <a:t>#</a:t>
            </a:r>
            <a:r>
              <a:rPr lang="en-GB" sz="1200" u="sng" kern="1200" dirty="0" err="1" smtClean="0">
                <a:solidFill>
                  <a:schemeClr val="tx1"/>
                </a:solidFill>
                <a:effectLst/>
                <a:latin typeface="+mn-lt"/>
                <a:ea typeface="+mn-ea"/>
                <a:cs typeface="+mn-cs"/>
                <a:hlinkClick r:id="rId10"/>
              </a:rPr>
              <a:t>BrexitCYPWales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
            </a:r>
            <a:br>
              <a:rPr lang="en-GB" sz="1200" b="1" u="sng"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5</a:t>
            </a:fld>
            <a:endParaRPr lang="en-GB" altLang="en-US"/>
          </a:p>
        </p:txBody>
      </p:sp>
    </p:spTree>
    <p:extLst>
      <p:ext uri="{BB962C8B-B14F-4D97-AF65-F5344CB8AC3E}">
        <p14:creationId xmlns:p14="http://schemas.microsoft.com/office/powerpoint/2010/main" val="401910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u="sng" kern="1200" dirty="0" smtClean="0">
                <a:solidFill>
                  <a:schemeClr val="tx1"/>
                </a:solidFill>
                <a:effectLst/>
                <a:latin typeface="+mn-lt"/>
                <a:ea typeface="+mn-ea"/>
                <a:cs typeface="+mn-cs"/>
              </a:rPr>
              <a:t>Summary of findings from Secondary Schools.</a:t>
            </a:r>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Question: What are the top three issues most important for Wales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Environment: </a:t>
            </a:r>
            <a:r>
              <a:rPr lang="en-GB" sz="1200" i="1" kern="1200" dirty="0" smtClean="0">
                <a:solidFill>
                  <a:schemeClr val="tx1"/>
                </a:solidFill>
                <a:effectLst/>
                <a:latin typeface="+mn-lt"/>
                <a:ea typeface="+mn-ea"/>
                <a:cs typeface="+mn-cs"/>
              </a:rPr>
              <a:t>“Fly tipping causes pollution and it makes Wales dirty and it is ruining our mass amount of tourism.”</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Ability to Travel: </a:t>
            </a:r>
            <a:r>
              <a:rPr lang="en-GB" sz="1200" i="1" kern="1200" dirty="0" smtClean="0">
                <a:solidFill>
                  <a:schemeClr val="tx1"/>
                </a:solidFill>
                <a:effectLst/>
                <a:latin typeface="+mn-lt"/>
                <a:ea typeface="+mn-ea"/>
                <a:cs typeface="+mn-cs"/>
              </a:rPr>
              <a:t>“Easy travel to different countries, because I would like to live abroad or go to university/ college abroad or live abroad”</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Education: “</a:t>
            </a:r>
            <a:r>
              <a:rPr lang="en-GB" sz="1200" i="1" kern="1200" dirty="0" smtClean="0">
                <a:solidFill>
                  <a:schemeClr val="tx1"/>
                </a:solidFill>
                <a:effectLst/>
                <a:latin typeface="+mn-lt"/>
                <a:ea typeface="+mn-ea"/>
                <a:cs typeface="+mn-cs"/>
              </a:rPr>
              <a:t>Education to be varied and include things that are needed when you’re older; being taught things such as politics because if younger people are uneducated, it’s harder to vote. More education about politics”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Human Rights: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 country where we have all our human rights, because people will stay healthy and death rate won’t increase.”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“Help immigrants as they’re human and deserve to have their human rights.”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Prosperous communities.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 place with lots of wealth, with more money so our communities will be stronger.”</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Trade: </a:t>
            </a:r>
            <a:r>
              <a:rPr lang="en-GB" sz="1200" i="1" kern="1200" dirty="0" smtClean="0">
                <a:solidFill>
                  <a:schemeClr val="tx1"/>
                </a:solidFill>
                <a:effectLst/>
                <a:latin typeface="+mn-lt"/>
                <a:ea typeface="+mn-ea"/>
                <a:cs typeface="+mn-cs"/>
              </a:rPr>
              <a:t>“To be high up in the single market, so companies will stay in Britain and have jobs and it will make money.”</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Health and Wellbeing: </a:t>
            </a:r>
            <a:r>
              <a:rPr lang="en-GB" sz="1200" i="1" kern="1200" dirty="0" smtClean="0">
                <a:solidFill>
                  <a:schemeClr val="tx1"/>
                </a:solidFill>
                <a:effectLst/>
                <a:latin typeface="+mn-lt"/>
                <a:ea typeface="+mn-ea"/>
                <a:cs typeface="+mn-cs"/>
              </a:rPr>
              <a:t>“Prioritise NHS, it is important that everyone has health care.”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Improved services and facilities: </a:t>
            </a:r>
            <a:r>
              <a:rPr lang="en-GB" sz="1200" i="1" kern="1200" dirty="0" smtClean="0">
                <a:solidFill>
                  <a:schemeClr val="tx1"/>
                </a:solidFill>
                <a:effectLst/>
                <a:latin typeface="+mn-lt"/>
                <a:ea typeface="+mn-ea"/>
                <a:cs typeface="+mn-cs"/>
              </a:rPr>
              <a:t>“More clubs for kids to decrease boredom and anti-social behaviour.” “Keep youth centres open.”</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Votes at 16: </a:t>
            </a:r>
            <a:r>
              <a:rPr lang="en-GB" sz="1200" i="1" kern="1200" dirty="0" smtClean="0">
                <a:solidFill>
                  <a:schemeClr val="tx1"/>
                </a:solidFill>
                <a:effectLst/>
                <a:latin typeface="+mn-lt"/>
                <a:ea typeface="+mn-ea"/>
                <a:cs typeface="+mn-cs"/>
              </a:rPr>
              <a:t>“The voting age to be dropped to 16, because I believe more younger people should have the chance to vote.”</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
            </a:r>
            <a:br>
              <a:rPr lang="en-GB" sz="1200" u="sng"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6</a:t>
            </a:fld>
            <a:endParaRPr lang="en-GB" altLang="en-US"/>
          </a:p>
        </p:txBody>
      </p:sp>
    </p:spTree>
    <p:extLst>
      <p:ext uri="{BB962C8B-B14F-4D97-AF65-F5344CB8AC3E}">
        <p14:creationId xmlns:p14="http://schemas.microsoft.com/office/powerpoint/2010/main" val="4612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sz="1200"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Question: What are the top three issues most important for Wales?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Education: </a:t>
            </a:r>
            <a:r>
              <a:rPr lang="en-GB"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“We need opportunities for studying abroad, concerned there will be less opportunities to study abroad and it could be more expensive.”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National Health Service: </a:t>
            </a:r>
            <a:r>
              <a:rPr lang="en-GB" sz="1200" i="1" kern="1200" dirty="0" smtClean="0">
                <a:solidFill>
                  <a:schemeClr val="tx1"/>
                </a:solidFill>
                <a:effectLst/>
                <a:latin typeface="+mn-lt"/>
                <a:ea typeface="+mn-ea"/>
                <a:cs typeface="+mn-cs"/>
              </a:rPr>
              <a:t>“Funding mental health facilities, there’s not enough funding as there is especially for young people. Ensure good mental health services for young people.”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Economic Growth EU and/or Global relationships: </a:t>
            </a:r>
            <a:r>
              <a:rPr lang="en-GB" sz="1200" i="1" kern="1200" dirty="0" smtClean="0">
                <a:solidFill>
                  <a:schemeClr val="tx1"/>
                </a:solidFill>
                <a:effectLst/>
                <a:latin typeface="+mn-lt"/>
                <a:ea typeface="+mn-ea"/>
                <a:cs typeface="+mn-cs"/>
              </a:rPr>
              <a:t>“Ensure continuation of social funds as they have been a massive benefit to Wales.”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Freedom of movement and travel: </a:t>
            </a:r>
            <a:r>
              <a:rPr lang="en-GB" sz="1200" i="1" kern="1200" dirty="0" smtClean="0">
                <a:solidFill>
                  <a:schemeClr val="tx1"/>
                </a:solidFill>
                <a:effectLst/>
                <a:latin typeface="+mn-lt"/>
                <a:ea typeface="+mn-ea"/>
                <a:cs typeface="+mn-cs"/>
              </a:rPr>
              <a:t>“Young people need the opportunity to be able to see the rest of the world. I’m hoping to go to University next year and considering a year abroad however it could be more difficult or not possible.”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Engaging young people: </a:t>
            </a:r>
            <a:r>
              <a:rPr lang="en-GB" sz="1200" i="1" kern="1200" dirty="0" smtClean="0">
                <a:solidFill>
                  <a:schemeClr val="tx1"/>
                </a:solidFill>
                <a:effectLst/>
                <a:latin typeface="+mn-lt"/>
                <a:ea typeface="+mn-ea"/>
                <a:cs typeface="+mn-cs"/>
              </a:rPr>
              <a:t> “We should be kept up to date with what’s going on. The news is too complicated to follow around Brexit.”</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Votes at 16: </a:t>
            </a:r>
            <a:r>
              <a:rPr lang="en-GB" sz="1200" i="1" kern="1200" dirty="0" smtClean="0">
                <a:solidFill>
                  <a:schemeClr val="tx1"/>
                </a:solidFill>
                <a:effectLst/>
                <a:latin typeface="+mn-lt"/>
                <a:ea typeface="+mn-ea"/>
                <a:cs typeface="+mn-cs"/>
              </a:rPr>
              <a:t> “Brexit is going to affect us when we are older but we have not been able to have our voices heard like everyone over the age of 18 which is unfair.”</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Youth Voice: </a:t>
            </a:r>
            <a:r>
              <a:rPr lang="en-GB" sz="1200" b="1" i="1"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We are the next generation and it will affect us </a:t>
            </a:r>
            <a:r>
              <a:rPr lang="en-GB" sz="1200" i="1" kern="1200" dirty="0" err="1" smtClean="0">
                <a:solidFill>
                  <a:schemeClr val="tx1"/>
                </a:solidFill>
                <a:effectLst/>
                <a:latin typeface="+mn-lt"/>
                <a:ea typeface="+mn-ea"/>
                <a:cs typeface="+mn-cs"/>
              </a:rPr>
              <a:t>especially”.”Brexit</a:t>
            </a:r>
            <a:r>
              <a:rPr lang="en-GB" sz="1200" i="1" kern="1200" dirty="0" smtClean="0">
                <a:solidFill>
                  <a:schemeClr val="tx1"/>
                </a:solidFill>
                <a:effectLst/>
                <a:latin typeface="+mn-lt"/>
                <a:ea typeface="+mn-ea"/>
                <a:cs typeface="+mn-cs"/>
              </a:rPr>
              <a:t> will impact on me as a person and as a country.”</a:t>
            </a:r>
          </a:p>
          <a:p>
            <a:endParaRPr lang="en-GB" sz="1200" i="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In order to capture as wide a range of views as possible workshops were held with the Ethnic Youth Support Team (EYST) in Swansea, Young Farmers </a:t>
            </a:r>
            <a:r>
              <a:rPr lang="en-GB" sz="1200" kern="1200" dirty="0" err="1" smtClean="0">
                <a:solidFill>
                  <a:schemeClr val="tx1"/>
                </a:solidFill>
                <a:effectLst/>
                <a:latin typeface="+mn-lt"/>
                <a:ea typeface="+mn-ea"/>
                <a:cs typeface="+mn-cs"/>
              </a:rPr>
              <a:t>Cymru</a:t>
            </a:r>
            <a:r>
              <a:rPr lang="en-GB" sz="1200" kern="1200" dirty="0" smtClean="0">
                <a:solidFill>
                  <a:schemeClr val="tx1"/>
                </a:solidFill>
                <a:effectLst/>
                <a:latin typeface="+mn-lt"/>
                <a:ea typeface="+mn-ea"/>
                <a:cs typeface="+mn-cs"/>
              </a:rPr>
              <a:t>, and the North Wales Project Board. </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7</a:t>
            </a:fld>
            <a:endParaRPr lang="en-GB" altLang="en-US"/>
          </a:p>
        </p:txBody>
      </p:sp>
    </p:spTree>
    <p:extLst>
      <p:ext uri="{BB962C8B-B14F-4D97-AF65-F5344CB8AC3E}">
        <p14:creationId xmlns:p14="http://schemas.microsoft.com/office/powerpoint/2010/main" val="182909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smtClean="0">
                <a:solidFill>
                  <a:schemeClr val="tx1"/>
                </a:solidFill>
                <a:effectLst/>
                <a:latin typeface="+mn-lt"/>
                <a:ea typeface="+mn-ea"/>
                <a:cs typeface="+mn-cs"/>
              </a:rPr>
              <a:t>Question: Is there enough information available for young people around Brexit?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groups replied to this question with a 100% no, many saying that they did not have or had not seen any information aimed at young people. </a:t>
            </a:r>
          </a:p>
          <a:p>
            <a:r>
              <a:rPr lang="en-GB" sz="1200" kern="1200" dirty="0" smtClean="0">
                <a:solidFill>
                  <a:schemeClr val="tx1"/>
                </a:solidFill>
                <a:effectLst/>
                <a:latin typeface="+mn-lt"/>
                <a:ea typeface="+mn-ea"/>
                <a:cs typeface="+mn-cs"/>
              </a:rPr>
              <a:t>One group reported a result of 80% No and 20% Yes.</a:t>
            </a:r>
          </a:p>
          <a:p>
            <a:r>
              <a:rPr lang="en-GB" sz="1200" kern="1200" dirty="0" smtClean="0">
                <a:solidFill>
                  <a:schemeClr val="tx1"/>
                </a:solidFill>
                <a:effectLst/>
                <a:latin typeface="+mn-lt"/>
                <a:ea typeface="+mn-ea"/>
                <a:cs typeface="+mn-cs"/>
              </a:rPr>
              <a:t>One group responded with a very clear no from all 35 participants.</a:t>
            </a:r>
          </a:p>
          <a:p>
            <a:r>
              <a:rPr lang="en-GB" sz="1200" b="1" kern="1200" dirty="0" smtClean="0">
                <a:solidFill>
                  <a:schemeClr val="tx1"/>
                </a:solidFill>
                <a:effectLst/>
                <a:latin typeface="+mn-lt"/>
                <a:ea typeface="+mn-ea"/>
                <a:cs typeface="+mn-cs"/>
              </a:rPr>
              <a:t>Comments gathered during discussions:-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Enough information is available but I just don’t know what is true or not true. </a:t>
            </a:r>
          </a:p>
          <a:p>
            <a:pPr lvl="0"/>
            <a:r>
              <a:rPr lang="en-GB" sz="1200" kern="1200" dirty="0" smtClean="0">
                <a:solidFill>
                  <a:schemeClr val="tx1"/>
                </a:solidFill>
                <a:effectLst/>
                <a:latin typeface="+mn-lt"/>
                <a:ea typeface="+mn-ea"/>
                <a:cs typeface="+mn-cs"/>
              </a:rPr>
              <a:t>There’s information but I don’t understand it, it is too complicated to understand.</a:t>
            </a:r>
          </a:p>
          <a:p>
            <a:pPr lvl="0"/>
            <a:r>
              <a:rPr lang="en-GB" sz="1200" kern="1200" dirty="0" smtClean="0">
                <a:solidFill>
                  <a:schemeClr val="tx1"/>
                </a:solidFill>
                <a:effectLst/>
                <a:latin typeface="+mn-lt"/>
                <a:ea typeface="+mn-ea"/>
                <a:cs typeface="+mn-cs"/>
              </a:rPr>
              <a:t>Too much but it’s all boring.</a:t>
            </a:r>
          </a:p>
          <a:p>
            <a:pPr lvl="0"/>
            <a:r>
              <a:rPr lang="en-GB" sz="1200" kern="1200" dirty="0" smtClean="0">
                <a:solidFill>
                  <a:schemeClr val="tx1"/>
                </a:solidFill>
                <a:effectLst/>
                <a:latin typeface="+mn-lt"/>
                <a:ea typeface="+mn-ea"/>
                <a:cs typeface="+mn-cs"/>
              </a:rPr>
              <a:t>They told lots of lies before the referendum so I don’t know what to believe.</a:t>
            </a:r>
          </a:p>
          <a:p>
            <a:pPr lvl="0"/>
            <a:r>
              <a:rPr lang="en-GB" sz="1200" kern="1200" dirty="0" smtClean="0">
                <a:solidFill>
                  <a:schemeClr val="tx1"/>
                </a:solidFill>
                <a:effectLst/>
                <a:latin typeface="+mn-lt"/>
                <a:ea typeface="+mn-ea"/>
                <a:cs typeface="+mn-cs"/>
              </a:rPr>
              <a:t>I hear a lot about Article 50 but it’s not made simple for young people.</a:t>
            </a:r>
          </a:p>
          <a:p>
            <a:r>
              <a:rPr lang="en-GB"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Should young people be engaged with politics?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100 % -yes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Quote from workshop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As 16 year olds are allowed to vote now we should start learning about politics at 14 so we have two years to learn what we should be voting for and create our own view so we can prepared for elections and make decisions ourselves.”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 summary: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the work undertaken win workshops with children and young people, there has been considerable interest in the issue of Brexit and an eagerness to share their views on the issue. </a:t>
            </a:r>
          </a:p>
          <a:p>
            <a:r>
              <a:rPr lang="en-GB" sz="1200" kern="1200" dirty="0" smtClean="0">
                <a:solidFill>
                  <a:schemeClr val="tx1"/>
                </a:solidFill>
                <a:effectLst/>
                <a:latin typeface="+mn-lt"/>
                <a:ea typeface="+mn-ea"/>
                <a:cs typeface="+mn-cs"/>
              </a:rPr>
              <a:t>Children in Primary Schools and young people in secondary schools had definite views on Brexit, all had heard about Brexit and many had been involved in previous discussions with friends or family.</a:t>
            </a:r>
          </a:p>
          <a:p>
            <a:r>
              <a:rPr lang="en-GB" sz="1200" kern="1200" dirty="0" smtClean="0">
                <a:solidFill>
                  <a:schemeClr val="tx1"/>
                </a:solidFill>
                <a:effectLst/>
                <a:latin typeface="+mn-lt"/>
                <a:ea typeface="+mn-ea"/>
                <a:cs typeface="+mn-cs"/>
              </a:rPr>
              <a:t>As identified there was a wide range of issues covered in discussions. For children in primary schools the issues focused on environmental and community issues, the importance of the Welsh language and money to fund doctors and policemen. Children in Primary schools also referred to a second referendum.</a:t>
            </a:r>
          </a:p>
          <a:p>
            <a:r>
              <a:rPr lang="en-GB" sz="1200" kern="1200" dirty="0" smtClean="0">
                <a:solidFill>
                  <a:schemeClr val="tx1"/>
                </a:solidFill>
                <a:effectLst/>
                <a:latin typeface="+mn-lt"/>
                <a:ea typeface="+mn-ea"/>
                <a:cs typeface="+mn-cs"/>
              </a:rPr>
              <a:t>Many of the issues identified by younger children were also important in secondary settings, such as the environment, communities, and the importance of health services. For young people other priority issues included opportunities to travel, human rights and education.</a:t>
            </a:r>
          </a:p>
          <a:p>
            <a:r>
              <a:rPr lang="en-GB" sz="1200" kern="1200" dirty="0" smtClean="0">
                <a:solidFill>
                  <a:schemeClr val="tx1"/>
                </a:solidFill>
                <a:effectLst/>
                <a:latin typeface="+mn-lt"/>
                <a:ea typeface="+mn-ea"/>
                <a:cs typeface="+mn-cs"/>
              </a:rPr>
              <a:t>For young people in youth settings, while they also reflected many of the issues identified in secondary schools, they also identified global relationships, freedom of movement, votes at 16 and hearing youth voices  as their priorities.  </a:t>
            </a:r>
          </a:p>
          <a:p>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8</a:t>
            </a:fld>
            <a:endParaRPr lang="en-GB" altLang="en-US"/>
          </a:p>
        </p:txBody>
      </p:sp>
    </p:spTree>
    <p:extLst>
      <p:ext uri="{BB962C8B-B14F-4D97-AF65-F5344CB8AC3E}">
        <p14:creationId xmlns:p14="http://schemas.microsoft.com/office/powerpoint/2010/main" val="327115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of findings.</a:t>
            </a:r>
            <a:endParaRPr lang="en-GB" dirty="0"/>
          </a:p>
        </p:txBody>
      </p:sp>
      <p:sp>
        <p:nvSpPr>
          <p:cNvPr id="4" name="Slide Number Placeholder 3"/>
          <p:cNvSpPr>
            <a:spLocks noGrp="1"/>
          </p:cNvSpPr>
          <p:nvPr>
            <p:ph type="sldNum" sz="quarter" idx="10"/>
          </p:nvPr>
        </p:nvSpPr>
        <p:spPr/>
        <p:txBody>
          <a:bodyPr/>
          <a:lstStyle/>
          <a:p>
            <a:pPr>
              <a:defRPr/>
            </a:pPr>
            <a:fld id="{40B0E05C-F5FD-40D7-89E2-E6D024E1C818}" type="slidenum">
              <a:rPr lang="en-GB" altLang="en-US" smtClean="0"/>
              <a:pPr>
                <a:defRPr/>
              </a:pPr>
              <a:t>9</a:t>
            </a:fld>
            <a:endParaRPr lang="en-GB" altLang="en-US"/>
          </a:p>
        </p:txBody>
      </p:sp>
    </p:spTree>
    <p:extLst>
      <p:ext uri="{BB962C8B-B14F-4D97-AF65-F5344CB8AC3E}">
        <p14:creationId xmlns:p14="http://schemas.microsoft.com/office/powerpoint/2010/main" val="4200908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xmlns="" id="{C27B60BF-9174-4FEC-8AC9-1F3B8B28871E}"/>
              </a:ext>
            </a:extLst>
          </p:cNvPr>
          <p:cNvGraphicFramePr>
            <a:graphicFrameLocks noChangeAspect="1"/>
          </p:cNvGraphicFramePr>
          <p:nvPr userDrawn="1"/>
        </p:nvGraphicFramePr>
        <p:xfrm>
          <a:off x="7162800" y="0"/>
          <a:ext cx="1981200" cy="6858000"/>
        </p:xfrm>
        <a:graphic>
          <a:graphicData uri="http://schemas.openxmlformats.org/presentationml/2006/ole">
            <mc:AlternateContent xmlns:mc="http://schemas.openxmlformats.org/markup-compatibility/2006">
              <mc:Choice xmlns:v="urn:schemas-microsoft-com:vml" Requires="v">
                <p:oleObj spid="_x0000_s55321" name="Photo Editor Photo" r:id="rId3" imgW="1800476" imgH="5420482" progId="MSPhotoEd.3">
                  <p:embed/>
                </p:oleObj>
              </mc:Choice>
              <mc:Fallback>
                <p:oleObj name="Photo Editor Photo" r:id="rId3" imgW="1800476" imgH="5420482" progId="MSPhotoEd.3">
                  <p:embed/>
                  <p:pic>
                    <p:nvPicPr>
                      <p:cNvPr id="2050" name="Object 7">
                        <a:extLst>
                          <a:ext uri="{FF2B5EF4-FFF2-40B4-BE49-F238E27FC236}">
                            <a16:creationId xmlns:a16="http://schemas.microsoft.com/office/drawing/2014/main" xmlns="" id="{A8ED32C1-EF78-4215-B89B-73301AB40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60" r="6932"/>
                      <a:stretch>
                        <a:fillRect/>
                      </a:stretch>
                    </p:blipFill>
                    <p:spPr bwMode="auto">
                      <a:xfrm>
                        <a:off x="7162800" y="0"/>
                        <a:ext cx="19812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ine 5">
            <a:extLst>
              <a:ext uri="{FF2B5EF4-FFF2-40B4-BE49-F238E27FC236}">
                <a16:creationId xmlns:a16="http://schemas.microsoft.com/office/drawing/2014/main" xmlns="" id="{EFEA9AAF-B8B9-4898-9DB1-9BC662E593F3}"/>
              </a:ext>
            </a:extLst>
          </p:cNvPr>
          <p:cNvSpPr>
            <a:spLocks noChangeShapeType="1"/>
          </p:cNvSpPr>
          <p:nvPr userDrawn="1"/>
        </p:nvSpPr>
        <p:spPr bwMode="auto">
          <a:xfrm>
            <a:off x="0" y="6219825"/>
            <a:ext cx="71628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 name="Line 6">
            <a:extLst>
              <a:ext uri="{FF2B5EF4-FFF2-40B4-BE49-F238E27FC236}">
                <a16:creationId xmlns:a16="http://schemas.microsoft.com/office/drawing/2014/main" xmlns="" id="{8212C42A-4190-45E1-8D93-41F90F041D62}"/>
              </a:ext>
            </a:extLst>
          </p:cNvPr>
          <p:cNvSpPr>
            <a:spLocks noChangeShapeType="1"/>
          </p:cNvSpPr>
          <p:nvPr userDrawn="1"/>
        </p:nvSpPr>
        <p:spPr bwMode="auto">
          <a:xfrm>
            <a:off x="0" y="6248400"/>
            <a:ext cx="7162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6" name="Picture 7" descr="\\Ciwfs01\Profiles\cathy.morris\My Documents\CIW logo small.jpg">
            <a:extLst>
              <a:ext uri="{FF2B5EF4-FFF2-40B4-BE49-F238E27FC236}">
                <a16:creationId xmlns:a16="http://schemas.microsoft.com/office/drawing/2014/main" xmlns="" id="{B611E90F-09BE-4CCF-A4E2-3B9A5111BEA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000" y="1143000"/>
            <a:ext cx="38100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xmlns="" id="{8861F1C8-DDC7-4B1E-9588-A6D678959E01}"/>
              </a:ext>
            </a:extLst>
          </p:cNvPr>
          <p:cNvSpPr txBox="1">
            <a:spLocks noChangeArrowheads="1"/>
          </p:cNvSpPr>
          <p:nvPr userDrawn="1"/>
        </p:nvSpPr>
        <p:spPr bwMode="auto">
          <a:xfrm>
            <a:off x="7086600" y="6510338"/>
            <a:ext cx="2133600" cy="290512"/>
          </a:xfrm>
          <a:prstGeom prst="rect">
            <a:avLst/>
          </a:prstGeom>
          <a:noFill/>
          <a:ln>
            <a:noFill/>
          </a:ln>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GB" altLang="en-US" sz="1300" b="1" dirty="0">
                <a:solidFill>
                  <a:schemeClr val="bg1"/>
                </a:solidFill>
                <a:latin typeface="Arial Narrow" panose="020B0606020202030204" pitchFamily="34" charset="0"/>
              </a:rPr>
              <a:t>www.childreninwales.org.uk</a:t>
            </a:r>
          </a:p>
        </p:txBody>
      </p:sp>
      <p:sp>
        <p:nvSpPr>
          <p:cNvPr id="9219" name="Rectangle 3"/>
          <p:cNvSpPr>
            <a:spLocks noGrp="1" noChangeArrowheads="1"/>
          </p:cNvSpPr>
          <p:nvPr>
            <p:ph type="ctrTitle"/>
          </p:nvPr>
        </p:nvSpPr>
        <p:spPr>
          <a:xfrm>
            <a:off x="685800" y="2286000"/>
            <a:ext cx="6096000" cy="1143000"/>
          </a:xfrm>
        </p:spPr>
        <p:txBody>
          <a:bodyPr/>
          <a:lstStyle>
            <a:lvl1pPr>
              <a:defRPr/>
            </a:lvl1pPr>
          </a:lstStyle>
          <a:p>
            <a:r>
              <a:rPr lang="en-GB"/>
              <a:t>Working to make the rights of children a reality</a:t>
            </a:r>
          </a:p>
        </p:txBody>
      </p:sp>
    </p:spTree>
    <p:extLst>
      <p:ext uri="{BB962C8B-B14F-4D97-AF65-F5344CB8AC3E}">
        <p14:creationId xmlns:p14="http://schemas.microsoft.com/office/powerpoint/2010/main" val="1200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501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9250" y="457200"/>
            <a:ext cx="1581150" cy="5638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457200"/>
            <a:ext cx="45910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620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209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7644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2933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71900" y="1981200"/>
            <a:ext cx="2933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051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950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515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99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89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833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a:extLst>
              <a:ext uri="{FF2B5EF4-FFF2-40B4-BE49-F238E27FC236}">
                <a16:creationId xmlns:a16="http://schemas.microsoft.com/office/drawing/2014/main" xmlns="" id="{4D4B6415-9187-4D75-96D6-F34497D7EEEC}"/>
              </a:ext>
            </a:extLst>
          </p:cNvPr>
          <p:cNvGraphicFramePr>
            <a:graphicFrameLocks noChangeAspect="1"/>
          </p:cNvGraphicFramePr>
          <p:nvPr userDrawn="1"/>
        </p:nvGraphicFramePr>
        <p:xfrm>
          <a:off x="7162800" y="0"/>
          <a:ext cx="1981200" cy="6858000"/>
        </p:xfrm>
        <a:graphic>
          <a:graphicData uri="http://schemas.openxmlformats.org/presentationml/2006/ole">
            <mc:AlternateContent xmlns:mc="http://schemas.openxmlformats.org/markup-compatibility/2006">
              <mc:Choice xmlns:v="urn:schemas-microsoft-com:vml" Requires="v">
                <p:oleObj spid="_x0000_s1056" name="Photo Editor Photo" r:id="rId14" imgW="1800476" imgH="5420482" progId="MSPhotoEd.3">
                  <p:embed/>
                </p:oleObj>
              </mc:Choice>
              <mc:Fallback>
                <p:oleObj name="Photo Editor Photo" r:id="rId14" imgW="1800476" imgH="5420482" progId="MSPhotoEd.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l="2960" r="6932"/>
                      <a:stretch>
                        <a:fillRect/>
                      </a:stretch>
                    </p:blipFill>
                    <p:spPr bwMode="auto">
                      <a:xfrm>
                        <a:off x="7162800" y="0"/>
                        <a:ext cx="19812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8">
            <a:extLst>
              <a:ext uri="{FF2B5EF4-FFF2-40B4-BE49-F238E27FC236}">
                <a16:creationId xmlns:a16="http://schemas.microsoft.com/office/drawing/2014/main" xmlns="" id="{AEE599E7-AA10-4A2A-A86A-1FAAE744EB0C}"/>
              </a:ext>
            </a:extLst>
          </p:cNvPr>
          <p:cNvSpPr>
            <a:spLocks noGrp="1" noChangeArrowheads="1"/>
          </p:cNvSpPr>
          <p:nvPr>
            <p:ph type="title"/>
          </p:nvPr>
        </p:nvSpPr>
        <p:spPr bwMode="auto">
          <a:xfrm>
            <a:off x="685800" y="4572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9">
            <a:extLst>
              <a:ext uri="{FF2B5EF4-FFF2-40B4-BE49-F238E27FC236}">
                <a16:creationId xmlns:a16="http://schemas.microsoft.com/office/drawing/2014/main" xmlns="" id="{FD8870C6-B19B-4896-A3C8-F452BD3841AA}"/>
              </a:ext>
            </a:extLst>
          </p:cNvPr>
          <p:cNvSpPr>
            <a:spLocks noGrp="1" noChangeArrowheads="1"/>
          </p:cNvSpPr>
          <p:nvPr>
            <p:ph type="body" idx="1"/>
          </p:nvPr>
        </p:nvSpPr>
        <p:spPr bwMode="auto">
          <a:xfrm>
            <a:off x="685800" y="1981200"/>
            <a:ext cx="601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15" descr="\\Ciwfs01\Profiles\cathy.morris\My Documents\CIW logo small.jpg">
            <a:extLst>
              <a:ext uri="{FF2B5EF4-FFF2-40B4-BE49-F238E27FC236}">
                <a16:creationId xmlns:a16="http://schemas.microsoft.com/office/drawing/2014/main" xmlns="" id="{0A97BEDA-8B1F-454F-90A8-C1C4AF48E0F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29200" y="6264275"/>
            <a:ext cx="20701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6">
            <a:extLst>
              <a:ext uri="{FF2B5EF4-FFF2-40B4-BE49-F238E27FC236}">
                <a16:creationId xmlns:a16="http://schemas.microsoft.com/office/drawing/2014/main" xmlns="" id="{01CB0270-8042-4FF7-9726-B0B0EE5EF6AC}"/>
              </a:ext>
            </a:extLst>
          </p:cNvPr>
          <p:cNvSpPr txBox="1">
            <a:spLocks noChangeArrowheads="1"/>
          </p:cNvSpPr>
          <p:nvPr userDrawn="1"/>
        </p:nvSpPr>
        <p:spPr bwMode="auto">
          <a:xfrm>
            <a:off x="7086600" y="6510338"/>
            <a:ext cx="2133600" cy="290512"/>
          </a:xfrm>
          <a:prstGeom prst="rect">
            <a:avLst/>
          </a:prstGeom>
          <a:noFill/>
          <a:ln>
            <a:noFill/>
          </a:ln>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GB" altLang="en-US" sz="1300" b="1" dirty="0">
                <a:solidFill>
                  <a:schemeClr val="bg1"/>
                </a:solidFill>
                <a:latin typeface="Arial Narrow" panose="020B0606020202030204" pitchFamily="34" charset="0"/>
              </a:rPr>
              <a:t>www.childreninwales.org.uk</a:t>
            </a:r>
          </a:p>
        </p:txBody>
      </p:sp>
      <p:sp>
        <p:nvSpPr>
          <p:cNvPr id="1031" name="Line 18">
            <a:extLst>
              <a:ext uri="{FF2B5EF4-FFF2-40B4-BE49-F238E27FC236}">
                <a16:creationId xmlns:a16="http://schemas.microsoft.com/office/drawing/2014/main" xmlns="" id="{A9BC208E-C1AF-4275-BBA7-1A9EFD4CEED9}"/>
              </a:ext>
            </a:extLst>
          </p:cNvPr>
          <p:cNvSpPr>
            <a:spLocks noChangeShapeType="1"/>
          </p:cNvSpPr>
          <p:nvPr userDrawn="1"/>
        </p:nvSpPr>
        <p:spPr bwMode="auto">
          <a:xfrm>
            <a:off x="0" y="1447800"/>
            <a:ext cx="7162800" cy="0"/>
          </a:xfrm>
          <a:prstGeom prst="line">
            <a:avLst/>
          </a:prstGeom>
          <a:noFill/>
          <a:ln w="47625">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4400">
          <a:solidFill>
            <a:srgbClr val="722600"/>
          </a:solidFill>
          <a:latin typeface="+mj-lt"/>
          <a:ea typeface="+mj-ea"/>
          <a:cs typeface="+mj-cs"/>
        </a:defRPr>
      </a:lvl1pPr>
      <a:lvl2pPr algn="l" rtl="0" eaLnBrk="0" fontAlgn="base" hangingPunct="0">
        <a:spcBef>
          <a:spcPct val="0"/>
        </a:spcBef>
        <a:spcAft>
          <a:spcPct val="0"/>
        </a:spcAft>
        <a:defRPr sz="4400">
          <a:solidFill>
            <a:srgbClr val="722600"/>
          </a:solidFill>
          <a:latin typeface="Arial Narrow" pitchFamily="34" charset="0"/>
        </a:defRPr>
      </a:lvl2pPr>
      <a:lvl3pPr algn="l" rtl="0" eaLnBrk="0" fontAlgn="base" hangingPunct="0">
        <a:spcBef>
          <a:spcPct val="0"/>
        </a:spcBef>
        <a:spcAft>
          <a:spcPct val="0"/>
        </a:spcAft>
        <a:defRPr sz="4400">
          <a:solidFill>
            <a:srgbClr val="722600"/>
          </a:solidFill>
          <a:latin typeface="Arial Narrow" pitchFamily="34" charset="0"/>
        </a:defRPr>
      </a:lvl3pPr>
      <a:lvl4pPr algn="l" rtl="0" eaLnBrk="0" fontAlgn="base" hangingPunct="0">
        <a:spcBef>
          <a:spcPct val="0"/>
        </a:spcBef>
        <a:spcAft>
          <a:spcPct val="0"/>
        </a:spcAft>
        <a:defRPr sz="4400">
          <a:solidFill>
            <a:srgbClr val="722600"/>
          </a:solidFill>
          <a:latin typeface="Arial Narrow" pitchFamily="34" charset="0"/>
        </a:defRPr>
      </a:lvl4pPr>
      <a:lvl5pPr algn="l" rtl="0" eaLnBrk="0" fontAlgn="base" hangingPunct="0">
        <a:spcBef>
          <a:spcPct val="0"/>
        </a:spcBef>
        <a:spcAft>
          <a:spcPct val="0"/>
        </a:spcAft>
        <a:defRPr sz="4400">
          <a:solidFill>
            <a:srgbClr val="722600"/>
          </a:solidFill>
          <a:latin typeface="Arial Narrow" pitchFamily="34" charset="0"/>
        </a:defRPr>
      </a:lvl5pPr>
      <a:lvl6pPr marL="457200" algn="l" rtl="0" fontAlgn="base">
        <a:spcBef>
          <a:spcPct val="0"/>
        </a:spcBef>
        <a:spcAft>
          <a:spcPct val="0"/>
        </a:spcAft>
        <a:defRPr sz="4400">
          <a:solidFill>
            <a:srgbClr val="722600"/>
          </a:solidFill>
          <a:latin typeface="Arial Narrow" pitchFamily="34" charset="0"/>
        </a:defRPr>
      </a:lvl6pPr>
      <a:lvl7pPr marL="914400" algn="l" rtl="0" fontAlgn="base">
        <a:spcBef>
          <a:spcPct val="0"/>
        </a:spcBef>
        <a:spcAft>
          <a:spcPct val="0"/>
        </a:spcAft>
        <a:defRPr sz="4400">
          <a:solidFill>
            <a:srgbClr val="722600"/>
          </a:solidFill>
          <a:latin typeface="Arial Narrow" pitchFamily="34" charset="0"/>
        </a:defRPr>
      </a:lvl7pPr>
      <a:lvl8pPr marL="1371600" algn="l" rtl="0" fontAlgn="base">
        <a:spcBef>
          <a:spcPct val="0"/>
        </a:spcBef>
        <a:spcAft>
          <a:spcPct val="0"/>
        </a:spcAft>
        <a:defRPr sz="4400">
          <a:solidFill>
            <a:srgbClr val="722600"/>
          </a:solidFill>
          <a:latin typeface="Arial Narrow" pitchFamily="34" charset="0"/>
        </a:defRPr>
      </a:lvl8pPr>
      <a:lvl9pPr marL="1828800" algn="l" rtl="0" fontAlgn="base">
        <a:spcBef>
          <a:spcPct val="0"/>
        </a:spcBef>
        <a:spcAft>
          <a:spcPct val="0"/>
        </a:spcAft>
        <a:defRPr sz="4400">
          <a:solidFill>
            <a:srgbClr val="722600"/>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722600"/>
          </a:solidFill>
          <a:latin typeface="+mn-lt"/>
          <a:ea typeface="+mn-ea"/>
          <a:cs typeface="+mn-cs"/>
        </a:defRPr>
      </a:lvl1pPr>
      <a:lvl2pPr marL="742950" indent="-285750" algn="l" rtl="0" eaLnBrk="0" fontAlgn="base" hangingPunct="0">
        <a:spcBef>
          <a:spcPct val="20000"/>
        </a:spcBef>
        <a:spcAft>
          <a:spcPct val="0"/>
        </a:spcAft>
        <a:buChar char="–"/>
        <a:defRPr sz="2800">
          <a:solidFill>
            <a:srgbClr val="722600"/>
          </a:solidFill>
          <a:latin typeface="+mn-lt"/>
        </a:defRPr>
      </a:lvl2pPr>
      <a:lvl3pPr marL="1143000" indent="-228600" algn="l" rtl="0" eaLnBrk="0" fontAlgn="base" hangingPunct="0">
        <a:spcBef>
          <a:spcPct val="20000"/>
        </a:spcBef>
        <a:spcAft>
          <a:spcPct val="0"/>
        </a:spcAft>
        <a:buChar char="•"/>
        <a:defRPr sz="2400">
          <a:solidFill>
            <a:srgbClr val="722600"/>
          </a:solidFill>
          <a:latin typeface="+mn-lt"/>
        </a:defRPr>
      </a:lvl3pPr>
      <a:lvl4pPr marL="1600200" indent="-228600" algn="l" rtl="0" eaLnBrk="0" fontAlgn="base" hangingPunct="0">
        <a:spcBef>
          <a:spcPct val="20000"/>
        </a:spcBef>
        <a:spcAft>
          <a:spcPct val="0"/>
        </a:spcAft>
        <a:buChar char="–"/>
        <a:defRPr sz="2000">
          <a:solidFill>
            <a:srgbClr val="722600"/>
          </a:solidFill>
          <a:latin typeface="+mn-lt"/>
        </a:defRPr>
      </a:lvl4pPr>
      <a:lvl5pPr marL="2057400" indent="-228600" algn="l" rtl="0" eaLnBrk="0" fontAlgn="base" hangingPunct="0">
        <a:spcBef>
          <a:spcPct val="20000"/>
        </a:spcBef>
        <a:spcAft>
          <a:spcPct val="0"/>
        </a:spcAft>
        <a:buChar char="»"/>
        <a:defRPr sz="2000">
          <a:solidFill>
            <a:srgbClr val="722600"/>
          </a:solidFill>
          <a:latin typeface="+mn-lt"/>
        </a:defRPr>
      </a:lvl5pPr>
      <a:lvl6pPr marL="2514600" indent="-228600" algn="l" rtl="0" fontAlgn="base">
        <a:spcBef>
          <a:spcPct val="20000"/>
        </a:spcBef>
        <a:spcAft>
          <a:spcPct val="0"/>
        </a:spcAft>
        <a:buChar char="»"/>
        <a:defRPr sz="2000">
          <a:solidFill>
            <a:srgbClr val="722600"/>
          </a:solidFill>
          <a:latin typeface="+mn-lt"/>
        </a:defRPr>
      </a:lvl6pPr>
      <a:lvl7pPr marL="2971800" indent="-228600" algn="l" rtl="0" fontAlgn="base">
        <a:spcBef>
          <a:spcPct val="20000"/>
        </a:spcBef>
        <a:spcAft>
          <a:spcPct val="0"/>
        </a:spcAft>
        <a:buChar char="»"/>
        <a:defRPr sz="2000">
          <a:solidFill>
            <a:srgbClr val="722600"/>
          </a:solidFill>
          <a:latin typeface="+mn-lt"/>
        </a:defRPr>
      </a:lvl7pPr>
      <a:lvl8pPr marL="3429000" indent="-228600" algn="l" rtl="0" fontAlgn="base">
        <a:spcBef>
          <a:spcPct val="20000"/>
        </a:spcBef>
        <a:spcAft>
          <a:spcPct val="0"/>
        </a:spcAft>
        <a:buChar char="»"/>
        <a:defRPr sz="2000">
          <a:solidFill>
            <a:srgbClr val="722600"/>
          </a:solidFill>
          <a:latin typeface="+mn-lt"/>
        </a:defRPr>
      </a:lvl8pPr>
      <a:lvl9pPr marL="3886200" indent="-228600" algn="l" rtl="0" fontAlgn="base">
        <a:spcBef>
          <a:spcPct val="20000"/>
        </a:spcBef>
        <a:spcAft>
          <a:spcPct val="0"/>
        </a:spcAft>
        <a:buChar char="»"/>
        <a:defRPr sz="2000">
          <a:solidFill>
            <a:srgbClr val="722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ymruifanc.cymr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youngwales.wa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7C34DCEC-28ED-4537-A476-273D565AF5EE}"/>
              </a:ext>
            </a:extLst>
          </p:cNvPr>
          <p:cNvSpPr>
            <a:spLocks noGrp="1" noChangeArrowheads="1"/>
          </p:cNvSpPr>
          <p:nvPr>
            <p:ph type="body" idx="1"/>
          </p:nvPr>
        </p:nvSpPr>
        <p:spPr>
          <a:xfrm>
            <a:off x="395288" y="1700808"/>
            <a:ext cx="6122987" cy="3676055"/>
          </a:xfrm>
        </p:spPr>
        <p:txBody>
          <a:bodyPr/>
          <a:lstStyle/>
          <a:p>
            <a:pPr marL="0" indent="0" eaLnBrk="1" hangingPunct="1">
              <a:lnSpc>
                <a:spcPct val="90000"/>
              </a:lnSpc>
              <a:buFontTx/>
              <a:buNone/>
            </a:pPr>
            <a:endParaRPr lang="en-GB" altLang="en-US" dirty="0"/>
          </a:p>
          <a:p>
            <a:pPr marL="0" indent="0" eaLnBrk="1" hangingPunct="1">
              <a:lnSpc>
                <a:spcPct val="90000"/>
              </a:lnSpc>
              <a:buFontTx/>
              <a:buNone/>
            </a:pPr>
            <a:endParaRPr lang="en-GB" altLang="en-US" dirty="0" smtClean="0"/>
          </a:p>
          <a:p>
            <a:pPr marL="0" indent="0" eaLnBrk="1" hangingPunct="1">
              <a:lnSpc>
                <a:spcPct val="90000"/>
              </a:lnSpc>
              <a:buFontTx/>
              <a:buNone/>
            </a:pPr>
            <a:endParaRPr lang="en-GB" altLang="en-US" dirty="0"/>
          </a:p>
          <a:p>
            <a:pPr marL="0" indent="0" eaLnBrk="1" hangingPunct="1">
              <a:lnSpc>
                <a:spcPct val="90000"/>
              </a:lnSpc>
              <a:buFontTx/>
              <a:buNone/>
            </a:pPr>
            <a:endParaRPr lang="en-GB" altLang="en-US" dirty="0"/>
          </a:p>
        </p:txBody>
      </p:sp>
      <p:pic>
        <p:nvPicPr>
          <p:cNvPr id="5123" name="Picture 3">
            <a:extLst>
              <a:ext uri="{FF2B5EF4-FFF2-40B4-BE49-F238E27FC236}">
                <a16:creationId xmlns:a16="http://schemas.microsoft.com/office/drawing/2014/main" xmlns="" id="{2978AA2A-C0F7-47BC-97A3-AC9804C441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708275"/>
            <a:ext cx="48863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4">
            <a:extLst>
              <a:ext uri="{FF2B5EF4-FFF2-40B4-BE49-F238E27FC236}">
                <a16:creationId xmlns:a16="http://schemas.microsoft.com/office/drawing/2014/main" xmlns="" id="{BE4076BA-30BC-434A-9C5F-A6844C032B63}"/>
              </a:ext>
            </a:extLst>
          </p:cNvPr>
          <p:cNvSpPr>
            <a:spLocks noGrp="1"/>
          </p:cNvSpPr>
          <p:nvPr>
            <p:ph type="title"/>
          </p:nvPr>
        </p:nvSpPr>
        <p:spPr/>
        <p:txBody>
          <a:bodyPr/>
          <a:lstStyle/>
          <a:p>
            <a:r>
              <a:rPr lang="en-US" altLang="en-US" dirty="0" smtClean="0"/>
              <a:t>Brexit research.</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34C1E650-A456-4C3D-9696-19FC84737205}"/>
              </a:ext>
            </a:extLst>
          </p:cNvPr>
          <p:cNvSpPr>
            <a:spLocks noGrp="1" noChangeArrowheads="1"/>
          </p:cNvSpPr>
          <p:nvPr>
            <p:ph type="title"/>
          </p:nvPr>
        </p:nvSpPr>
        <p:spPr>
          <a:xfrm>
            <a:off x="755650" y="115888"/>
            <a:ext cx="6324600" cy="1296987"/>
          </a:xfrm>
        </p:spPr>
        <p:txBody>
          <a:bodyPr/>
          <a:lstStyle/>
          <a:p>
            <a:pPr eaLnBrk="1" hangingPunct="1"/>
            <a:r>
              <a:rPr lang="en-GB" altLang="en-US">
                <a:hlinkClick r:id="rId3"/>
              </a:rPr>
              <a:t/>
            </a:r>
            <a:br>
              <a:rPr lang="en-GB" altLang="en-US">
                <a:hlinkClick r:id="rId3"/>
              </a:rPr>
            </a:br>
            <a:r>
              <a:rPr lang="en-GB" altLang="en-US" b="1">
                <a:hlinkClick r:id="rId3"/>
              </a:rPr>
              <a:t>www.cymruifanc.cymru</a:t>
            </a:r>
            <a:r>
              <a:rPr lang="en-GB" altLang="en-US" b="1"/>
              <a:t/>
            </a:r>
            <a:br>
              <a:rPr lang="en-GB" altLang="en-US" b="1"/>
            </a:br>
            <a:r>
              <a:rPr lang="en-GB" altLang="en-US" b="1">
                <a:hlinkClick r:id="rId4"/>
              </a:rPr>
              <a:t>www.youngwales.wales</a:t>
            </a:r>
            <a:r>
              <a:rPr lang="en-GB" altLang="en-US"/>
              <a:t/>
            </a:r>
            <a:br>
              <a:rPr lang="en-GB" altLang="en-US"/>
            </a:br>
            <a:endParaRPr lang="en-GB" altLang="en-US"/>
          </a:p>
        </p:txBody>
      </p:sp>
      <p:sp>
        <p:nvSpPr>
          <p:cNvPr id="43011" name="Rectangle 3">
            <a:extLst>
              <a:ext uri="{FF2B5EF4-FFF2-40B4-BE49-F238E27FC236}">
                <a16:creationId xmlns:a16="http://schemas.microsoft.com/office/drawing/2014/main" xmlns="" id="{0520AC3B-48A0-49DA-99D5-F443759CB94C}"/>
              </a:ext>
            </a:extLst>
          </p:cNvPr>
          <p:cNvSpPr>
            <a:spLocks noGrp="1" noChangeArrowheads="1"/>
          </p:cNvSpPr>
          <p:nvPr>
            <p:ph type="body" idx="1"/>
          </p:nvPr>
        </p:nvSpPr>
        <p:spPr>
          <a:xfrm>
            <a:off x="395288" y="1989138"/>
            <a:ext cx="6122987" cy="3387725"/>
          </a:xfrm>
        </p:spPr>
        <p:txBody>
          <a:bodyPr/>
          <a:lstStyle/>
          <a:p>
            <a:pPr marL="0" indent="0" eaLnBrk="1" hangingPunct="1">
              <a:lnSpc>
                <a:spcPct val="90000"/>
              </a:lnSpc>
              <a:buFontTx/>
              <a:buNone/>
            </a:pPr>
            <a:endParaRPr lang="en-GB" altLang="en-US"/>
          </a:p>
        </p:txBody>
      </p:sp>
      <p:pic>
        <p:nvPicPr>
          <p:cNvPr id="43012" name="Picture 3">
            <a:extLst>
              <a:ext uri="{FF2B5EF4-FFF2-40B4-BE49-F238E27FC236}">
                <a16:creationId xmlns:a16="http://schemas.microsoft.com/office/drawing/2014/main" xmlns="" id="{926E866D-806D-4A5E-B836-E8C7FA04CB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708275"/>
            <a:ext cx="48863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F6CED9C7-CA63-4635-844D-FC7B9AD33A8D}"/>
              </a:ext>
            </a:extLst>
          </p:cNvPr>
          <p:cNvSpPr>
            <a:spLocks noGrp="1" noChangeArrowheads="1"/>
          </p:cNvSpPr>
          <p:nvPr>
            <p:ph type="title"/>
          </p:nvPr>
        </p:nvSpPr>
        <p:spPr>
          <a:xfrm>
            <a:off x="685800" y="260350"/>
            <a:ext cx="6324600" cy="1081088"/>
          </a:xfrm>
        </p:spPr>
        <p:txBody>
          <a:bodyPr/>
          <a:lstStyle/>
          <a:p>
            <a:pPr eaLnBrk="1" hangingPunct="1"/>
            <a:r>
              <a:rPr lang="en-GB" altLang="en-US" dirty="0" smtClean="0"/>
              <a:t>What we did </a:t>
            </a:r>
            <a:endParaRPr lang="en-GB" altLang="en-US" dirty="0"/>
          </a:p>
        </p:txBody>
      </p:sp>
      <p:sp>
        <p:nvSpPr>
          <p:cNvPr id="5123" name="Rectangle 3">
            <a:extLst>
              <a:ext uri="{FF2B5EF4-FFF2-40B4-BE49-F238E27FC236}">
                <a16:creationId xmlns:a16="http://schemas.microsoft.com/office/drawing/2014/main" xmlns="" id="{F1355DCC-F6C8-4C13-BF7F-AA22D6956DAF}"/>
              </a:ext>
            </a:extLst>
          </p:cNvPr>
          <p:cNvSpPr>
            <a:spLocks noGrp="1" noChangeArrowheads="1"/>
          </p:cNvSpPr>
          <p:nvPr>
            <p:ph type="body" idx="1"/>
          </p:nvPr>
        </p:nvSpPr>
        <p:spPr>
          <a:xfrm>
            <a:off x="179388" y="1484313"/>
            <a:ext cx="6696075" cy="5184775"/>
          </a:xfrm>
        </p:spPr>
        <p:txBody>
          <a:bodyPr/>
          <a:lstStyle/>
          <a:p>
            <a:pPr>
              <a:defRPr/>
            </a:pPr>
            <a:endParaRPr lang="en-GB" dirty="0" smtClean="0"/>
          </a:p>
        </p:txBody>
      </p:sp>
      <p:pic>
        <p:nvPicPr>
          <p:cNvPr id="10244" name="Picture 5">
            <a:extLst>
              <a:ext uri="{FF2B5EF4-FFF2-40B4-BE49-F238E27FC236}">
                <a16:creationId xmlns:a16="http://schemas.microsoft.com/office/drawing/2014/main" xmlns="" id="{E2721FCD-41B0-4FA2-94F5-8D464A0F2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568950"/>
            <a:ext cx="3367087"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628800"/>
            <a:ext cx="5522264" cy="36815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smtClean="0"/>
              <a:t>Social Media.</a:t>
            </a:r>
            <a:endParaRPr lang="en-GB" dirty="0"/>
          </a:p>
        </p:txBody>
      </p:sp>
      <p:sp>
        <p:nvSpPr>
          <p:cNvPr id="3" name="Content Placeholder 2"/>
          <p:cNvSpPr>
            <a:spLocks noGrp="1"/>
          </p:cNvSpPr>
          <p:nvPr>
            <p:ph idx="1"/>
          </p:nvPr>
        </p:nvSpPr>
        <p:spPr/>
        <p:txBody>
          <a:bodyPr/>
          <a:lstStyle/>
          <a:p>
            <a:endParaRPr lang="en-GB" dirty="0" smtClean="0"/>
          </a:p>
          <a:p>
            <a:r>
              <a:rPr lang="en-GB" dirty="0" smtClean="0"/>
              <a:t>Twitter</a:t>
            </a:r>
          </a:p>
          <a:p>
            <a:r>
              <a:rPr lang="en-GB" dirty="0" smtClean="0"/>
              <a:t>Instagram</a:t>
            </a:r>
          </a:p>
          <a:p>
            <a:r>
              <a:rPr lang="en-GB" dirty="0" smtClean="0"/>
              <a:t>Online survey</a:t>
            </a:r>
          </a:p>
          <a:p>
            <a:r>
              <a:rPr lang="en-GB" dirty="0" smtClean="0"/>
              <a:t>Brexit animation </a:t>
            </a:r>
            <a:endParaRPr lang="en-GB" dirty="0"/>
          </a:p>
        </p:txBody>
      </p:sp>
    </p:spTree>
    <p:extLst>
      <p:ext uri="{BB962C8B-B14F-4D97-AF65-F5344CB8AC3E}">
        <p14:creationId xmlns:p14="http://schemas.microsoft.com/office/powerpoint/2010/main" val="179510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smtClean="0"/>
              <a:t>Question time.</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23" y="2085882"/>
            <a:ext cx="5858154" cy="3905436"/>
          </a:xfrm>
          <a:prstGeom prst="rect">
            <a:avLst/>
          </a:prstGeom>
        </p:spPr>
      </p:pic>
    </p:spTree>
    <p:extLst>
      <p:ext uri="{BB962C8B-B14F-4D97-AF65-F5344CB8AC3E}">
        <p14:creationId xmlns:p14="http://schemas.microsoft.com/office/powerpoint/2010/main" val="4140018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smtClean="0"/>
              <a:t>Children told us …</a:t>
            </a:r>
            <a:endParaRPr lang="en-GB" dirty="0"/>
          </a:p>
        </p:txBody>
      </p:sp>
      <p:pic>
        <p:nvPicPr>
          <p:cNvPr id="5" name="Content Placeholder 4" descr="https://pbs.twimg.com/media/DZYHjVyX4AEaZEc.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40515"/>
            <a:ext cx="6019800" cy="3396170"/>
          </a:xfrm>
          <a:prstGeom prst="rect">
            <a:avLst/>
          </a:prstGeom>
          <a:noFill/>
          <a:ln>
            <a:noFill/>
          </a:ln>
        </p:spPr>
      </p:pic>
    </p:spTree>
    <p:extLst>
      <p:ext uri="{BB962C8B-B14F-4D97-AF65-F5344CB8AC3E}">
        <p14:creationId xmlns:p14="http://schemas.microsoft.com/office/powerpoint/2010/main" val="195774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BB44215F-5B9F-438C-8485-EF09B6EBF002}"/>
              </a:ext>
            </a:extLst>
          </p:cNvPr>
          <p:cNvSpPr>
            <a:spLocks noGrp="1" noChangeArrowheads="1"/>
          </p:cNvSpPr>
          <p:nvPr>
            <p:ph type="title"/>
          </p:nvPr>
        </p:nvSpPr>
        <p:spPr>
          <a:xfrm>
            <a:off x="323528" y="260350"/>
            <a:ext cx="6686872" cy="1081088"/>
          </a:xfrm>
        </p:spPr>
        <p:txBody>
          <a:bodyPr/>
          <a:lstStyle/>
          <a:p>
            <a:pPr algn="ctr" eaLnBrk="1" hangingPunct="1"/>
            <a:r>
              <a:rPr lang="en-GB" altLang="en-US" dirty="0" smtClean="0"/>
              <a:t>Young people told us…</a:t>
            </a:r>
            <a:endParaRPr lang="en-GB" altLang="en-US" dirty="0"/>
          </a:p>
        </p:txBody>
      </p:sp>
      <p:pic>
        <p:nvPicPr>
          <p:cNvPr id="12292" name="Picture 5">
            <a:extLst>
              <a:ext uri="{FF2B5EF4-FFF2-40B4-BE49-F238E27FC236}">
                <a16:creationId xmlns:a16="http://schemas.microsoft.com/office/drawing/2014/main" xmlns="" id="{DCA871E1-ADD0-41BF-9687-A23D64427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568950"/>
            <a:ext cx="3367087"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385638"/>
            <a:ext cx="6390456" cy="1421928"/>
          </a:xfrm>
          <a:prstGeom prst="rect">
            <a:avLst/>
          </a:prstGeom>
        </p:spPr>
        <p:txBody>
          <a:bodyPr wrap="square">
            <a:spAutoFit/>
          </a:bodyPr>
          <a:lstStyle/>
          <a:p>
            <a:pPr marL="0" indent="0" eaLnBrk="1" hangingPunct="1">
              <a:lnSpc>
                <a:spcPct val="90000"/>
              </a:lnSpc>
              <a:buNone/>
            </a:pPr>
            <a:endParaRPr lang="en-GB" altLang="en-US" dirty="0" smtClean="0"/>
          </a:p>
          <a:p>
            <a:pPr marL="0" indent="0" eaLnBrk="1" hangingPunct="1">
              <a:lnSpc>
                <a:spcPct val="90000"/>
              </a:lnSpc>
              <a:buNone/>
            </a:pPr>
            <a:endParaRPr lang="en-GB" altLang="en-US" dirty="0"/>
          </a:p>
          <a:p>
            <a:pPr marL="0" indent="0" eaLnBrk="1" hangingPunct="1">
              <a:lnSpc>
                <a:spcPct val="90000"/>
              </a:lnSpc>
              <a:buNone/>
            </a:pPr>
            <a:endParaRPr lang="en-GB" altLang="en-US" dirty="0" smtClean="0"/>
          </a:p>
          <a:p>
            <a:pPr marL="0" indent="0" eaLnBrk="1" hangingPunct="1">
              <a:lnSpc>
                <a:spcPct val="90000"/>
              </a:lnSpc>
              <a:buNone/>
            </a:pPr>
            <a:endParaRPr lang="en-GB" alt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207" y="1700808"/>
            <a:ext cx="4824536" cy="361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D3D6C1EA-74BA-4F6B-B395-15CD91933A8E}"/>
              </a:ext>
            </a:extLst>
          </p:cNvPr>
          <p:cNvSpPr>
            <a:spLocks noGrp="1" noChangeArrowheads="1"/>
          </p:cNvSpPr>
          <p:nvPr>
            <p:ph type="title"/>
          </p:nvPr>
        </p:nvSpPr>
        <p:spPr>
          <a:xfrm>
            <a:off x="685800" y="260350"/>
            <a:ext cx="6324600" cy="1081088"/>
          </a:xfrm>
        </p:spPr>
        <p:txBody>
          <a:bodyPr/>
          <a:lstStyle/>
          <a:p>
            <a:pPr eaLnBrk="1" hangingPunct="1"/>
            <a:r>
              <a:rPr lang="en-GB" altLang="en-US" dirty="0" smtClean="0"/>
              <a:t>Young people told us …</a:t>
            </a:r>
            <a:endParaRPr lang="en-GB" altLang="en-US" dirty="0"/>
          </a:p>
        </p:txBody>
      </p:sp>
      <p:sp>
        <p:nvSpPr>
          <p:cNvPr id="13315" name="Rectangle 3">
            <a:extLst>
              <a:ext uri="{FF2B5EF4-FFF2-40B4-BE49-F238E27FC236}">
                <a16:creationId xmlns:a16="http://schemas.microsoft.com/office/drawing/2014/main" xmlns="" id="{19FFE90F-5347-453E-8CD1-EF2356678008}"/>
              </a:ext>
            </a:extLst>
          </p:cNvPr>
          <p:cNvSpPr>
            <a:spLocks noGrp="1" noChangeArrowheads="1"/>
          </p:cNvSpPr>
          <p:nvPr>
            <p:ph type="body" idx="1"/>
          </p:nvPr>
        </p:nvSpPr>
        <p:spPr>
          <a:xfrm>
            <a:off x="179388" y="1557338"/>
            <a:ext cx="6526212" cy="5111750"/>
          </a:xfrm>
        </p:spPr>
        <p:txBody>
          <a:bodyPr/>
          <a:lstStyle/>
          <a:p>
            <a:pPr eaLnBrk="1" hangingPunct="1">
              <a:lnSpc>
                <a:spcPct val="90000"/>
              </a:lnSpc>
            </a:pPr>
            <a:endParaRPr lang="en-GB" altLang="en-US" dirty="0"/>
          </a:p>
        </p:txBody>
      </p:sp>
      <p:pic>
        <p:nvPicPr>
          <p:cNvPr id="13316" name="Picture 5">
            <a:extLst>
              <a:ext uri="{FF2B5EF4-FFF2-40B4-BE49-F238E27FC236}">
                <a16:creationId xmlns:a16="http://schemas.microsoft.com/office/drawing/2014/main" xmlns="" id="{97C62F90-D3AA-4AB4-877A-E497BBE8E3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568950"/>
            <a:ext cx="3367087"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2267939"/>
            <a:ext cx="3024241" cy="31163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6454080" cy="838200"/>
          </a:xfrm>
        </p:spPr>
        <p:txBody>
          <a:bodyPr/>
          <a:lstStyle/>
          <a:p>
            <a:pPr algn="ctr"/>
            <a:r>
              <a:rPr lang="en-GB" dirty="0" smtClean="0"/>
              <a:t>Key issues.</a:t>
            </a:r>
            <a:endParaRPr lang="en-GB" dirty="0"/>
          </a:p>
        </p:txBody>
      </p:sp>
      <p:sp>
        <p:nvSpPr>
          <p:cNvPr id="3" name="Content Placeholder 2"/>
          <p:cNvSpPr>
            <a:spLocks noGrp="1"/>
          </p:cNvSpPr>
          <p:nvPr>
            <p:ph idx="1"/>
          </p:nvPr>
        </p:nvSpPr>
        <p:spPr>
          <a:xfrm>
            <a:off x="685800" y="1844824"/>
            <a:ext cx="6019800" cy="4251176"/>
          </a:xfrm>
        </p:spPr>
        <p:txBody>
          <a:bodyPr/>
          <a:lstStyle/>
          <a:p>
            <a:r>
              <a:rPr lang="en-GB" dirty="0" smtClean="0"/>
              <a:t>Not enough information for young people.</a:t>
            </a:r>
          </a:p>
          <a:p>
            <a:r>
              <a:rPr lang="en-GB" dirty="0" smtClean="0"/>
              <a:t>Young People want to be engaged in and understand politics.</a:t>
            </a:r>
          </a:p>
          <a:p>
            <a:r>
              <a:rPr lang="en-GB" dirty="0" smtClean="0"/>
              <a:t>Concerns for the future.</a:t>
            </a:r>
          </a:p>
          <a:p>
            <a:endParaRPr lang="en-GB" dirty="0" smtClean="0"/>
          </a:p>
          <a:p>
            <a:endParaRPr lang="en-GB" dirty="0" smtClean="0"/>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530335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Brexit.</a:t>
            </a:r>
            <a:endParaRPr lang="en-GB" dirty="0"/>
          </a:p>
        </p:txBody>
      </p:sp>
      <p:sp>
        <p:nvSpPr>
          <p:cNvPr id="8" name="Content Placeholder 7"/>
          <p:cNvSpPr>
            <a:spLocks noGrp="1"/>
          </p:cNvSpPr>
          <p:nvPr>
            <p:ph idx="1"/>
          </p:nvPr>
        </p:nvSpPr>
        <p:spPr/>
        <p:txBody>
          <a:bodyPr/>
          <a:lstStyle/>
          <a:p>
            <a:pPr marL="0" indent="0">
              <a:buNone/>
            </a:pPr>
            <a:endParaRPr lang="en-GB" b="1" i="1" kern="1200" dirty="0" smtClean="0">
              <a:solidFill>
                <a:schemeClr val="tx1"/>
              </a:solidFill>
            </a:endParaRPr>
          </a:p>
          <a:p>
            <a:pPr marL="0" indent="0">
              <a:buNone/>
            </a:pPr>
            <a:endParaRPr lang="en-GB" b="1" i="1" kern="1200" dirty="0">
              <a:solidFill>
                <a:schemeClr val="tx1"/>
              </a:solidFill>
            </a:endParaRPr>
          </a:p>
          <a:p>
            <a:pPr marL="0" indent="0">
              <a:buNone/>
            </a:pPr>
            <a:r>
              <a:rPr lang="en-GB" b="1" i="1" kern="1200" dirty="0" smtClean="0">
                <a:solidFill>
                  <a:schemeClr val="tx1"/>
                </a:solidFill>
              </a:rPr>
              <a:t>“</a:t>
            </a:r>
            <a:r>
              <a:rPr lang="en-GB" i="1" kern="1200" dirty="0">
                <a:solidFill>
                  <a:schemeClr val="tx1"/>
                </a:solidFill>
              </a:rPr>
              <a:t>We are the next generation and it will affect us especially. Brexit will impact on me as a person and </a:t>
            </a:r>
            <a:r>
              <a:rPr lang="en-GB" i="1" kern="1200">
                <a:solidFill>
                  <a:schemeClr val="tx1"/>
                </a:solidFill>
              </a:rPr>
              <a:t>on </a:t>
            </a:r>
            <a:r>
              <a:rPr lang="en-GB" i="1" kern="1200" smtClean="0">
                <a:solidFill>
                  <a:schemeClr val="tx1"/>
                </a:solidFill>
              </a:rPr>
              <a:t>my country</a:t>
            </a:r>
            <a:r>
              <a:rPr lang="en-GB" i="1" kern="1200" dirty="0">
                <a:solidFill>
                  <a:schemeClr val="tx1"/>
                </a:solidFill>
              </a:rPr>
              <a:t>.”</a:t>
            </a:r>
            <a:endParaRPr lang="en-GB" kern="1200" dirty="0">
              <a:solidFill>
                <a:schemeClr val="tx1"/>
              </a:solidFill>
            </a:endParaRPr>
          </a:p>
          <a:p>
            <a:endParaRPr lang="en-GB" dirty="0" smtClean="0"/>
          </a:p>
          <a:p>
            <a:endParaRPr lang="en-GB" dirty="0"/>
          </a:p>
        </p:txBody>
      </p:sp>
    </p:spTree>
    <p:extLst>
      <p:ext uri="{BB962C8B-B14F-4D97-AF65-F5344CB8AC3E}">
        <p14:creationId xmlns:p14="http://schemas.microsoft.com/office/powerpoint/2010/main" val="417136992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1137</Words>
  <Application>Microsoft Office PowerPoint</Application>
  <PresentationFormat>On-screen Show (4:3)</PresentationFormat>
  <Paragraphs>194</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 Narrow</vt:lpstr>
      <vt:lpstr>Calibri</vt:lpstr>
      <vt:lpstr>Times New Roman</vt:lpstr>
      <vt:lpstr>Default Design</vt:lpstr>
      <vt:lpstr>Photo Editor Photo</vt:lpstr>
      <vt:lpstr>Brexit research.</vt:lpstr>
      <vt:lpstr>What we did </vt:lpstr>
      <vt:lpstr>Social Media.</vt:lpstr>
      <vt:lpstr>Question time.</vt:lpstr>
      <vt:lpstr>Children told us …</vt:lpstr>
      <vt:lpstr>Young people told us…</vt:lpstr>
      <vt:lpstr>Young people told us …</vt:lpstr>
      <vt:lpstr>Key issues.</vt:lpstr>
      <vt:lpstr>Brexit.</vt:lpstr>
      <vt:lpstr> www.cymruifanc.cymru www.youngwales.wales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cathy.morris</dc:creator>
  <cp:lastModifiedBy>Lynne Hill</cp:lastModifiedBy>
  <cp:revision>257</cp:revision>
  <cp:lastPrinted>2015-06-10T14:17:29Z</cp:lastPrinted>
  <dcterms:created xsi:type="dcterms:W3CDTF">2008-08-21T15:25:02Z</dcterms:created>
  <dcterms:modified xsi:type="dcterms:W3CDTF">2018-11-27T10:23:11Z</dcterms:modified>
</cp:coreProperties>
</file>